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</p:sldMasterIdLst>
  <p:notesMasterIdLst>
    <p:notesMasterId r:id="rId33"/>
  </p:notesMasterIdLst>
  <p:sldIdLst>
    <p:sldId id="286" r:id="rId2"/>
    <p:sldId id="315" r:id="rId3"/>
    <p:sldId id="326" r:id="rId4"/>
    <p:sldId id="327" r:id="rId5"/>
    <p:sldId id="314" r:id="rId6"/>
    <p:sldId id="272" r:id="rId7"/>
    <p:sldId id="273" r:id="rId8"/>
    <p:sldId id="293" r:id="rId9"/>
    <p:sldId id="331" r:id="rId10"/>
    <p:sldId id="292" r:id="rId11"/>
    <p:sldId id="324" r:id="rId12"/>
    <p:sldId id="328" r:id="rId13"/>
    <p:sldId id="298" r:id="rId14"/>
    <p:sldId id="300" r:id="rId15"/>
    <p:sldId id="301" r:id="rId16"/>
    <p:sldId id="303" r:id="rId17"/>
    <p:sldId id="307" r:id="rId18"/>
    <p:sldId id="284" r:id="rId19"/>
    <p:sldId id="319" r:id="rId20"/>
    <p:sldId id="291" r:id="rId21"/>
    <p:sldId id="321" r:id="rId22"/>
    <p:sldId id="323" r:id="rId23"/>
    <p:sldId id="316" r:id="rId24"/>
    <p:sldId id="329" r:id="rId25"/>
    <p:sldId id="330" r:id="rId26"/>
    <p:sldId id="325" r:id="rId27"/>
    <p:sldId id="318" r:id="rId28"/>
    <p:sldId id="317" r:id="rId29"/>
    <p:sldId id="320" r:id="rId30"/>
    <p:sldId id="322" r:id="rId31"/>
    <p:sldId id="289" r:id="rId32"/>
  </p:sldIdLst>
  <p:sldSz cx="13004800" cy="9753600"/>
  <p:notesSz cx="6797675" cy="9926638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800" kern="1200">
        <a:solidFill>
          <a:srgbClr val="000000"/>
        </a:solidFill>
        <a:latin typeface="Gill Sans" charset="0"/>
        <a:ea typeface="小塚ゴシック Pr6N EL" charset="0"/>
        <a:cs typeface="小塚ゴシック Pr6N EL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3800" kern="1200">
        <a:solidFill>
          <a:srgbClr val="000000"/>
        </a:solidFill>
        <a:latin typeface="Gill Sans" charset="0"/>
        <a:ea typeface="小塚ゴシック Pr6N EL" charset="0"/>
        <a:cs typeface="小塚ゴシック Pr6N EL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3800" kern="1200">
        <a:solidFill>
          <a:srgbClr val="000000"/>
        </a:solidFill>
        <a:latin typeface="Gill Sans" charset="0"/>
        <a:ea typeface="小塚ゴシック Pr6N EL" charset="0"/>
        <a:cs typeface="小塚ゴシック Pr6N EL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3800" kern="1200">
        <a:solidFill>
          <a:srgbClr val="000000"/>
        </a:solidFill>
        <a:latin typeface="Gill Sans" charset="0"/>
        <a:ea typeface="小塚ゴシック Pr6N EL" charset="0"/>
        <a:cs typeface="小塚ゴシック Pr6N EL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3800" kern="1200">
        <a:solidFill>
          <a:srgbClr val="000000"/>
        </a:solidFill>
        <a:latin typeface="Gill Sans" charset="0"/>
        <a:ea typeface="小塚ゴシック Pr6N EL" charset="0"/>
        <a:cs typeface="小塚ゴシック Pr6N EL" charset="0"/>
        <a:sym typeface="Gill Sans" charset="0"/>
      </a:defRPr>
    </a:lvl5pPr>
    <a:lvl6pPr marL="2286000" algn="l" defTabSz="914400" rtl="0" eaLnBrk="1" latinLnBrk="0" hangingPunct="1">
      <a:defRPr sz="3800" kern="1200">
        <a:solidFill>
          <a:srgbClr val="000000"/>
        </a:solidFill>
        <a:latin typeface="Gill Sans" charset="0"/>
        <a:ea typeface="小塚ゴシック Pr6N EL" charset="0"/>
        <a:cs typeface="小塚ゴシック Pr6N EL" charset="0"/>
        <a:sym typeface="Gill Sans" charset="0"/>
      </a:defRPr>
    </a:lvl6pPr>
    <a:lvl7pPr marL="2743200" algn="l" defTabSz="914400" rtl="0" eaLnBrk="1" latinLnBrk="0" hangingPunct="1">
      <a:defRPr sz="3800" kern="1200">
        <a:solidFill>
          <a:srgbClr val="000000"/>
        </a:solidFill>
        <a:latin typeface="Gill Sans" charset="0"/>
        <a:ea typeface="小塚ゴシック Pr6N EL" charset="0"/>
        <a:cs typeface="小塚ゴシック Pr6N EL" charset="0"/>
        <a:sym typeface="Gill Sans" charset="0"/>
      </a:defRPr>
    </a:lvl7pPr>
    <a:lvl8pPr marL="3200400" algn="l" defTabSz="914400" rtl="0" eaLnBrk="1" latinLnBrk="0" hangingPunct="1">
      <a:defRPr sz="3800" kern="1200">
        <a:solidFill>
          <a:srgbClr val="000000"/>
        </a:solidFill>
        <a:latin typeface="Gill Sans" charset="0"/>
        <a:ea typeface="小塚ゴシック Pr6N EL" charset="0"/>
        <a:cs typeface="小塚ゴシック Pr6N EL" charset="0"/>
        <a:sym typeface="Gill Sans" charset="0"/>
      </a:defRPr>
    </a:lvl8pPr>
    <a:lvl9pPr marL="3657600" algn="l" defTabSz="914400" rtl="0" eaLnBrk="1" latinLnBrk="0" hangingPunct="1">
      <a:defRPr sz="3800" kern="1200">
        <a:solidFill>
          <a:srgbClr val="000000"/>
        </a:solidFill>
        <a:latin typeface="Gill Sans" charset="0"/>
        <a:ea typeface="小塚ゴシック Pr6N EL" charset="0"/>
        <a:cs typeface="小塚ゴシック Pr6N EL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34559" autoAdjust="0"/>
    <p:restoredTop sz="91564" autoAdjust="0"/>
  </p:normalViewPr>
  <p:slideViewPr>
    <p:cSldViewPr>
      <p:cViewPr varScale="1">
        <p:scale>
          <a:sx n="49" d="100"/>
          <a:sy n="49" d="100"/>
        </p:scale>
        <p:origin x="1788" y="144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49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5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5FEDAD-633D-40E5-ACFF-311EFE0ECADE}" type="doc">
      <dgm:prSet loTypeId="urn:microsoft.com/office/officeart/2005/8/layout/list1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s-ES"/>
        </a:p>
      </dgm:t>
    </dgm:pt>
    <dgm:pt modelId="{83683BEF-4289-4860-8E76-E7E70C06DA1E}">
      <dgm:prSet phldrT="[Texto]" custT="1"/>
      <dgm:spPr/>
      <dgm:t>
        <a:bodyPr/>
        <a:lstStyle/>
        <a:p>
          <a:pPr algn="ctr"/>
          <a:r>
            <a:rPr lang="es-ES" sz="3200" dirty="0" smtClean="0"/>
            <a:t>Institucionalización en los Ministerios de Hacienda </a:t>
          </a:r>
        </a:p>
      </dgm:t>
    </dgm:pt>
    <dgm:pt modelId="{0FB2522F-3C77-4300-9C23-1A434C455C2B}" type="parTrans" cxnId="{581C6FA5-44AE-4143-B2DF-FB3C6CEE95D4}">
      <dgm:prSet/>
      <dgm:spPr/>
      <dgm:t>
        <a:bodyPr/>
        <a:lstStyle/>
        <a:p>
          <a:endParaRPr lang="es-ES" sz="3200"/>
        </a:p>
      </dgm:t>
    </dgm:pt>
    <dgm:pt modelId="{2F6AFE54-3E29-40A0-938F-C5CDD57F7A73}" type="sibTrans" cxnId="{581C6FA5-44AE-4143-B2DF-FB3C6CEE95D4}">
      <dgm:prSet/>
      <dgm:spPr/>
      <dgm:t>
        <a:bodyPr/>
        <a:lstStyle/>
        <a:p>
          <a:endParaRPr lang="es-ES" sz="3200"/>
        </a:p>
      </dgm:t>
    </dgm:pt>
    <dgm:pt modelId="{15753DDC-E1E1-435E-A4A6-29FBE0A6C324}">
      <dgm:prSet phldrT="[Texto]" custT="1"/>
      <dgm:spPr/>
      <dgm:t>
        <a:bodyPr/>
        <a:lstStyle/>
        <a:p>
          <a:r>
            <a:rPr lang="es-ES" sz="3200" dirty="0" smtClean="0"/>
            <a:t>Alianzas con el sector educativo </a:t>
          </a:r>
          <a:endParaRPr lang="es-ES" sz="3200" dirty="0"/>
        </a:p>
      </dgm:t>
    </dgm:pt>
    <dgm:pt modelId="{B8297BD6-9A3E-4E39-900B-38D7E7998F30}" type="parTrans" cxnId="{BCFA3273-1B08-48AA-A2B4-81A3F9A65FE0}">
      <dgm:prSet/>
      <dgm:spPr/>
      <dgm:t>
        <a:bodyPr/>
        <a:lstStyle/>
        <a:p>
          <a:endParaRPr lang="es-ES" sz="3200"/>
        </a:p>
      </dgm:t>
    </dgm:pt>
    <dgm:pt modelId="{00F63974-B0F3-49EF-9841-5D03E907DD8F}" type="sibTrans" cxnId="{BCFA3273-1B08-48AA-A2B4-81A3F9A65FE0}">
      <dgm:prSet/>
      <dgm:spPr/>
      <dgm:t>
        <a:bodyPr/>
        <a:lstStyle/>
        <a:p>
          <a:endParaRPr lang="es-ES" sz="3200"/>
        </a:p>
      </dgm:t>
    </dgm:pt>
    <dgm:pt modelId="{0CA910A3-2043-4FB2-9891-BD7FD56926DF}">
      <dgm:prSet phldrT="[Texto]" custT="1"/>
      <dgm:spPr/>
      <dgm:t>
        <a:bodyPr/>
        <a:lstStyle/>
        <a:p>
          <a:r>
            <a:rPr lang="es-ES" sz="3200" dirty="0" smtClean="0"/>
            <a:t>Alianza otras instituciones del Estado y de la sociedad civil</a:t>
          </a:r>
          <a:endParaRPr lang="es-ES" sz="3200" dirty="0"/>
        </a:p>
      </dgm:t>
    </dgm:pt>
    <dgm:pt modelId="{30CDD75C-0B3D-461D-B206-5842C07B8CED}" type="parTrans" cxnId="{8E7F6F2B-B095-41CE-87F8-67B75A20A30D}">
      <dgm:prSet/>
      <dgm:spPr/>
      <dgm:t>
        <a:bodyPr/>
        <a:lstStyle/>
        <a:p>
          <a:endParaRPr lang="es-ES" sz="3200"/>
        </a:p>
      </dgm:t>
    </dgm:pt>
    <dgm:pt modelId="{A95190A0-AE55-4138-BDB1-4739BC7B0DAC}" type="sibTrans" cxnId="{8E7F6F2B-B095-41CE-87F8-67B75A20A30D}">
      <dgm:prSet/>
      <dgm:spPr/>
      <dgm:t>
        <a:bodyPr/>
        <a:lstStyle/>
        <a:p>
          <a:endParaRPr lang="es-ES" sz="3200"/>
        </a:p>
      </dgm:t>
    </dgm:pt>
    <dgm:pt modelId="{5B41DD57-54D9-41B9-A210-F90319CCC200}">
      <dgm:prSet phldrT="[Texto]" custT="1"/>
      <dgm:spPr/>
      <dgm:t>
        <a:bodyPr/>
        <a:lstStyle/>
        <a:p>
          <a:r>
            <a:rPr lang="es-ES" sz="3200" dirty="0" smtClean="0"/>
            <a:t>Gestión y difusión del conocimiento</a:t>
          </a:r>
          <a:endParaRPr lang="es-ES" sz="3200" dirty="0"/>
        </a:p>
      </dgm:t>
    </dgm:pt>
    <dgm:pt modelId="{F75EFD78-9167-418E-A3F6-080A4132906C}" type="parTrans" cxnId="{B38BE756-BD68-4259-BBC6-E3BC7C299D9F}">
      <dgm:prSet/>
      <dgm:spPr/>
      <dgm:t>
        <a:bodyPr/>
        <a:lstStyle/>
        <a:p>
          <a:endParaRPr lang="es-ES" sz="3200"/>
        </a:p>
      </dgm:t>
    </dgm:pt>
    <dgm:pt modelId="{42AB0D38-E5D3-498E-A73B-73FB2A30D17E}" type="sibTrans" cxnId="{B38BE756-BD68-4259-BBC6-E3BC7C299D9F}">
      <dgm:prSet/>
      <dgm:spPr/>
      <dgm:t>
        <a:bodyPr/>
        <a:lstStyle/>
        <a:p>
          <a:endParaRPr lang="es-ES" sz="3200"/>
        </a:p>
      </dgm:t>
    </dgm:pt>
    <dgm:pt modelId="{A8C11330-8486-4F7D-B923-7F07642AE612}">
      <dgm:prSet phldrT="[Texto]" custT="1"/>
      <dgm:spPr/>
      <dgm:t>
        <a:bodyPr/>
        <a:lstStyle/>
        <a:p>
          <a:r>
            <a:rPr lang="es-ES" sz="3200" smtClean="0"/>
            <a:t>Estrategias de educación no formal</a:t>
          </a:r>
          <a:endParaRPr lang="es-ES" sz="3200" dirty="0"/>
        </a:p>
      </dgm:t>
    </dgm:pt>
    <dgm:pt modelId="{AF5383AB-FC92-4324-B5E7-82F266A26FD7}" type="parTrans" cxnId="{2D2F173D-9889-438A-A1AC-93577621899D}">
      <dgm:prSet/>
      <dgm:spPr/>
      <dgm:t>
        <a:bodyPr/>
        <a:lstStyle/>
        <a:p>
          <a:endParaRPr lang="es-ES" sz="3200"/>
        </a:p>
      </dgm:t>
    </dgm:pt>
    <dgm:pt modelId="{AB40092B-0BBF-4106-95F0-5BCB7642E590}" type="sibTrans" cxnId="{2D2F173D-9889-438A-A1AC-93577621899D}">
      <dgm:prSet/>
      <dgm:spPr/>
      <dgm:t>
        <a:bodyPr/>
        <a:lstStyle/>
        <a:p>
          <a:endParaRPr lang="es-ES" sz="3200"/>
        </a:p>
      </dgm:t>
    </dgm:pt>
    <dgm:pt modelId="{EC6AFF1D-7459-432E-ABFB-9EF99BC118B7}" type="pres">
      <dgm:prSet presAssocID="{305FEDAD-633D-40E5-ACFF-311EFE0ECAD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8EAEC2D-12D1-43B8-8378-0B3489514E58}" type="pres">
      <dgm:prSet presAssocID="{83683BEF-4289-4860-8E76-E7E70C06DA1E}" presName="parentLin" presStyleCnt="0"/>
      <dgm:spPr/>
    </dgm:pt>
    <dgm:pt modelId="{BEAA57DF-F671-4B23-8EE5-493F838B06A8}" type="pres">
      <dgm:prSet presAssocID="{83683BEF-4289-4860-8E76-E7E70C06DA1E}" presName="parentLeftMargin" presStyleLbl="node1" presStyleIdx="0" presStyleCnt="5"/>
      <dgm:spPr/>
      <dgm:t>
        <a:bodyPr/>
        <a:lstStyle/>
        <a:p>
          <a:endParaRPr lang="es-ES"/>
        </a:p>
      </dgm:t>
    </dgm:pt>
    <dgm:pt modelId="{0871D111-0A2B-45CF-9E42-95FCBD033EE7}" type="pres">
      <dgm:prSet presAssocID="{83683BEF-4289-4860-8E76-E7E70C06DA1E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A0031A-EEF3-41E6-9A91-5EEA3E7A1ADE}" type="pres">
      <dgm:prSet presAssocID="{83683BEF-4289-4860-8E76-E7E70C06DA1E}" presName="negativeSpace" presStyleCnt="0"/>
      <dgm:spPr/>
    </dgm:pt>
    <dgm:pt modelId="{BCF6BE7E-7C79-465C-BA8A-50AEE2853656}" type="pres">
      <dgm:prSet presAssocID="{83683BEF-4289-4860-8E76-E7E70C06DA1E}" presName="childText" presStyleLbl="conFgAcc1" presStyleIdx="0" presStyleCnt="5">
        <dgm:presLayoutVars>
          <dgm:bulletEnabled val="1"/>
        </dgm:presLayoutVars>
      </dgm:prSet>
      <dgm:spPr/>
    </dgm:pt>
    <dgm:pt modelId="{60849311-E8D2-463B-9603-4E013F9A9276}" type="pres">
      <dgm:prSet presAssocID="{2F6AFE54-3E29-40A0-938F-C5CDD57F7A73}" presName="spaceBetweenRectangles" presStyleCnt="0"/>
      <dgm:spPr/>
    </dgm:pt>
    <dgm:pt modelId="{283B9419-2566-43C5-B365-47F5A3C6072A}" type="pres">
      <dgm:prSet presAssocID="{15753DDC-E1E1-435E-A4A6-29FBE0A6C324}" presName="parentLin" presStyleCnt="0"/>
      <dgm:spPr/>
    </dgm:pt>
    <dgm:pt modelId="{4A59C8B7-5AD2-48FA-BC4B-42CBADF6FE3E}" type="pres">
      <dgm:prSet presAssocID="{15753DDC-E1E1-435E-A4A6-29FBE0A6C324}" presName="parentLeftMargin" presStyleLbl="node1" presStyleIdx="0" presStyleCnt="5"/>
      <dgm:spPr/>
      <dgm:t>
        <a:bodyPr/>
        <a:lstStyle/>
        <a:p>
          <a:endParaRPr lang="es-ES"/>
        </a:p>
      </dgm:t>
    </dgm:pt>
    <dgm:pt modelId="{35494FDB-9DE7-4049-975F-E783E2EEC950}" type="pres">
      <dgm:prSet presAssocID="{15753DDC-E1E1-435E-A4A6-29FBE0A6C324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63F5D21-873B-40EE-BB87-60086037F330}" type="pres">
      <dgm:prSet presAssocID="{15753DDC-E1E1-435E-A4A6-29FBE0A6C324}" presName="negativeSpace" presStyleCnt="0"/>
      <dgm:spPr/>
    </dgm:pt>
    <dgm:pt modelId="{78AA1845-14F7-4965-BD6A-971E55CA6C77}" type="pres">
      <dgm:prSet presAssocID="{15753DDC-E1E1-435E-A4A6-29FBE0A6C324}" presName="childText" presStyleLbl="conFgAcc1" presStyleIdx="1" presStyleCnt="5" custLinFactNeighborX="-4132" custLinFactNeighborY="-30636">
        <dgm:presLayoutVars>
          <dgm:bulletEnabled val="1"/>
        </dgm:presLayoutVars>
      </dgm:prSet>
      <dgm:spPr/>
    </dgm:pt>
    <dgm:pt modelId="{A91564F2-B91A-4861-85B5-C3A7AEE7ACD8}" type="pres">
      <dgm:prSet presAssocID="{00F63974-B0F3-49EF-9841-5D03E907DD8F}" presName="spaceBetweenRectangles" presStyleCnt="0"/>
      <dgm:spPr/>
    </dgm:pt>
    <dgm:pt modelId="{B0F7D29E-1467-4521-86ED-A32FCC8CBB7A}" type="pres">
      <dgm:prSet presAssocID="{A8C11330-8486-4F7D-B923-7F07642AE612}" presName="parentLin" presStyleCnt="0"/>
      <dgm:spPr/>
    </dgm:pt>
    <dgm:pt modelId="{4417CFE0-EA7F-46D2-9274-8CAF1F3EF3D2}" type="pres">
      <dgm:prSet presAssocID="{A8C11330-8486-4F7D-B923-7F07642AE612}" presName="parentLeftMargin" presStyleLbl="node1" presStyleIdx="1" presStyleCnt="5"/>
      <dgm:spPr/>
      <dgm:t>
        <a:bodyPr/>
        <a:lstStyle/>
        <a:p>
          <a:endParaRPr lang="es-ES"/>
        </a:p>
      </dgm:t>
    </dgm:pt>
    <dgm:pt modelId="{53701467-5D63-45C4-A707-E0011900E9BC}" type="pres">
      <dgm:prSet presAssocID="{A8C11330-8486-4F7D-B923-7F07642AE612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194A2EF-E5F9-493C-8270-4F62FCC562D1}" type="pres">
      <dgm:prSet presAssocID="{A8C11330-8486-4F7D-B923-7F07642AE612}" presName="negativeSpace" presStyleCnt="0"/>
      <dgm:spPr/>
    </dgm:pt>
    <dgm:pt modelId="{9646DF43-48B3-4BD4-ADAA-81EA68EE77B2}" type="pres">
      <dgm:prSet presAssocID="{A8C11330-8486-4F7D-B923-7F07642AE612}" presName="childText" presStyleLbl="conFgAcc1" presStyleIdx="2" presStyleCnt="5">
        <dgm:presLayoutVars>
          <dgm:bulletEnabled val="1"/>
        </dgm:presLayoutVars>
      </dgm:prSet>
      <dgm:spPr/>
    </dgm:pt>
    <dgm:pt modelId="{01E93032-D2D1-4819-B7B4-59786FEAD2FA}" type="pres">
      <dgm:prSet presAssocID="{AB40092B-0BBF-4106-95F0-5BCB7642E590}" presName="spaceBetweenRectangles" presStyleCnt="0"/>
      <dgm:spPr/>
    </dgm:pt>
    <dgm:pt modelId="{EDCDA643-71CE-49F7-8988-2A8E75BCFB71}" type="pres">
      <dgm:prSet presAssocID="{0CA910A3-2043-4FB2-9891-BD7FD56926DF}" presName="parentLin" presStyleCnt="0"/>
      <dgm:spPr/>
    </dgm:pt>
    <dgm:pt modelId="{257F35A6-5951-4E52-B3BC-9F92CFCF8B82}" type="pres">
      <dgm:prSet presAssocID="{0CA910A3-2043-4FB2-9891-BD7FD56926DF}" presName="parentLeftMargin" presStyleLbl="node1" presStyleIdx="2" presStyleCnt="5"/>
      <dgm:spPr/>
      <dgm:t>
        <a:bodyPr/>
        <a:lstStyle/>
        <a:p>
          <a:endParaRPr lang="es-ES"/>
        </a:p>
      </dgm:t>
    </dgm:pt>
    <dgm:pt modelId="{5312E99F-3919-454F-A69B-0424836FAB2F}" type="pres">
      <dgm:prSet presAssocID="{0CA910A3-2043-4FB2-9891-BD7FD56926DF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A80F085-641F-460F-907A-DF365DEB9139}" type="pres">
      <dgm:prSet presAssocID="{0CA910A3-2043-4FB2-9891-BD7FD56926DF}" presName="negativeSpace" presStyleCnt="0"/>
      <dgm:spPr/>
    </dgm:pt>
    <dgm:pt modelId="{51AE6B14-E6F0-45F8-8D49-EFFE08A30212}" type="pres">
      <dgm:prSet presAssocID="{0CA910A3-2043-4FB2-9891-BD7FD56926DF}" presName="childText" presStyleLbl="conFgAcc1" presStyleIdx="3" presStyleCnt="5">
        <dgm:presLayoutVars>
          <dgm:bulletEnabled val="1"/>
        </dgm:presLayoutVars>
      </dgm:prSet>
      <dgm:spPr/>
    </dgm:pt>
    <dgm:pt modelId="{6F026052-05FA-477E-9340-C2AA51FDDBD3}" type="pres">
      <dgm:prSet presAssocID="{A95190A0-AE55-4138-BDB1-4739BC7B0DAC}" presName="spaceBetweenRectangles" presStyleCnt="0"/>
      <dgm:spPr/>
    </dgm:pt>
    <dgm:pt modelId="{A630A21E-8553-4157-8212-25ED219756BD}" type="pres">
      <dgm:prSet presAssocID="{5B41DD57-54D9-41B9-A210-F90319CCC200}" presName="parentLin" presStyleCnt="0"/>
      <dgm:spPr/>
    </dgm:pt>
    <dgm:pt modelId="{97F596F3-1B4C-4868-8CEC-414CD6B6A0A7}" type="pres">
      <dgm:prSet presAssocID="{5B41DD57-54D9-41B9-A210-F90319CCC200}" presName="parentLeftMargin" presStyleLbl="node1" presStyleIdx="3" presStyleCnt="5"/>
      <dgm:spPr/>
      <dgm:t>
        <a:bodyPr/>
        <a:lstStyle/>
        <a:p>
          <a:endParaRPr lang="es-ES"/>
        </a:p>
      </dgm:t>
    </dgm:pt>
    <dgm:pt modelId="{C2AA80D7-A9CC-43F6-8730-33E13C935995}" type="pres">
      <dgm:prSet presAssocID="{5B41DD57-54D9-41B9-A210-F90319CCC200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CDA7FB3-B75D-4E2B-AD8F-704D78EC6962}" type="pres">
      <dgm:prSet presAssocID="{5B41DD57-54D9-41B9-A210-F90319CCC200}" presName="negativeSpace" presStyleCnt="0"/>
      <dgm:spPr/>
    </dgm:pt>
    <dgm:pt modelId="{C5988009-28F2-4983-A70C-003D115DB365}" type="pres">
      <dgm:prSet presAssocID="{5B41DD57-54D9-41B9-A210-F90319CCC200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559EC5BA-A84B-4116-95AB-408CDDE81B77}" type="presOf" srcId="{83683BEF-4289-4860-8E76-E7E70C06DA1E}" destId="{0871D111-0A2B-45CF-9E42-95FCBD033EE7}" srcOrd="1" destOrd="0" presId="urn:microsoft.com/office/officeart/2005/8/layout/list1"/>
    <dgm:cxn modelId="{BCFA3273-1B08-48AA-A2B4-81A3F9A65FE0}" srcId="{305FEDAD-633D-40E5-ACFF-311EFE0ECADE}" destId="{15753DDC-E1E1-435E-A4A6-29FBE0A6C324}" srcOrd="1" destOrd="0" parTransId="{B8297BD6-9A3E-4E39-900B-38D7E7998F30}" sibTransId="{00F63974-B0F3-49EF-9841-5D03E907DD8F}"/>
    <dgm:cxn modelId="{8E7F6F2B-B095-41CE-87F8-67B75A20A30D}" srcId="{305FEDAD-633D-40E5-ACFF-311EFE0ECADE}" destId="{0CA910A3-2043-4FB2-9891-BD7FD56926DF}" srcOrd="3" destOrd="0" parTransId="{30CDD75C-0B3D-461D-B206-5842C07B8CED}" sibTransId="{A95190A0-AE55-4138-BDB1-4739BC7B0DAC}"/>
    <dgm:cxn modelId="{B38BE756-BD68-4259-BBC6-E3BC7C299D9F}" srcId="{305FEDAD-633D-40E5-ACFF-311EFE0ECADE}" destId="{5B41DD57-54D9-41B9-A210-F90319CCC200}" srcOrd="4" destOrd="0" parTransId="{F75EFD78-9167-418E-A3F6-080A4132906C}" sibTransId="{42AB0D38-E5D3-498E-A73B-73FB2A30D17E}"/>
    <dgm:cxn modelId="{91B5F9EE-380D-490E-8A46-A37C7B6675E4}" type="presOf" srcId="{5B41DD57-54D9-41B9-A210-F90319CCC200}" destId="{97F596F3-1B4C-4868-8CEC-414CD6B6A0A7}" srcOrd="0" destOrd="0" presId="urn:microsoft.com/office/officeart/2005/8/layout/list1"/>
    <dgm:cxn modelId="{22765D9E-CCA5-43B3-935E-649B6F72512C}" type="presOf" srcId="{A8C11330-8486-4F7D-B923-7F07642AE612}" destId="{4417CFE0-EA7F-46D2-9274-8CAF1F3EF3D2}" srcOrd="0" destOrd="0" presId="urn:microsoft.com/office/officeart/2005/8/layout/list1"/>
    <dgm:cxn modelId="{84BAC1C7-C812-4BAA-A9D1-FE42AD70D936}" type="presOf" srcId="{305FEDAD-633D-40E5-ACFF-311EFE0ECADE}" destId="{EC6AFF1D-7459-432E-ABFB-9EF99BC118B7}" srcOrd="0" destOrd="0" presId="urn:microsoft.com/office/officeart/2005/8/layout/list1"/>
    <dgm:cxn modelId="{0628C5B2-DC25-4C18-B616-F99730AE7182}" type="presOf" srcId="{83683BEF-4289-4860-8E76-E7E70C06DA1E}" destId="{BEAA57DF-F671-4B23-8EE5-493F838B06A8}" srcOrd="0" destOrd="0" presId="urn:microsoft.com/office/officeart/2005/8/layout/list1"/>
    <dgm:cxn modelId="{E77EB6E7-3A39-4E1F-B635-F7B7E64D44EA}" type="presOf" srcId="{A8C11330-8486-4F7D-B923-7F07642AE612}" destId="{53701467-5D63-45C4-A707-E0011900E9BC}" srcOrd="1" destOrd="0" presId="urn:microsoft.com/office/officeart/2005/8/layout/list1"/>
    <dgm:cxn modelId="{2D2F173D-9889-438A-A1AC-93577621899D}" srcId="{305FEDAD-633D-40E5-ACFF-311EFE0ECADE}" destId="{A8C11330-8486-4F7D-B923-7F07642AE612}" srcOrd="2" destOrd="0" parTransId="{AF5383AB-FC92-4324-B5E7-82F266A26FD7}" sibTransId="{AB40092B-0BBF-4106-95F0-5BCB7642E590}"/>
    <dgm:cxn modelId="{AD09CB89-56E4-4FD1-9459-AEFEE355DF4E}" type="presOf" srcId="{15753DDC-E1E1-435E-A4A6-29FBE0A6C324}" destId="{4A59C8B7-5AD2-48FA-BC4B-42CBADF6FE3E}" srcOrd="0" destOrd="0" presId="urn:microsoft.com/office/officeart/2005/8/layout/list1"/>
    <dgm:cxn modelId="{DD9A55DA-AAB9-4DCD-B54C-BD591EF24169}" type="presOf" srcId="{0CA910A3-2043-4FB2-9891-BD7FD56926DF}" destId="{257F35A6-5951-4E52-B3BC-9F92CFCF8B82}" srcOrd="0" destOrd="0" presId="urn:microsoft.com/office/officeart/2005/8/layout/list1"/>
    <dgm:cxn modelId="{581C6FA5-44AE-4143-B2DF-FB3C6CEE95D4}" srcId="{305FEDAD-633D-40E5-ACFF-311EFE0ECADE}" destId="{83683BEF-4289-4860-8E76-E7E70C06DA1E}" srcOrd="0" destOrd="0" parTransId="{0FB2522F-3C77-4300-9C23-1A434C455C2B}" sibTransId="{2F6AFE54-3E29-40A0-938F-C5CDD57F7A73}"/>
    <dgm:cxn modelId="{6BE158C0-1F49-461B-B6B3-3F05890F8CFA}" type="presOf" srcId="{15753DDC-E1E1-435E-A4A6-29FBE0A6C324}" destId="{35494FDB-9DE7-4049-975F-E783E2EEC950}" srcOrd="1" destOrd="0" presId="urn:microsoft.com/office/officeart/2005/8/layout/list1"/>
    <dgm:cxn modelId="{0CAF574A-C1F4-4EC5-9B3A-2D6AF996CE08}" type="presOf" srcId="{5B41DD57-54D9-41B9-A210-F90319CCC200}" destId="{C2AA80D7-A9CC-43F6-8730-33E13C935995}" srcOrd="1" destOrd="0" presId="urn:microsoft.com/office/officeart/2005/8/layout/list1"/>
    <dgm:cxn modelId="{E9542EE4-21AB-49C6-9BA6-3B347A371F0D}" type="presOf" srcId="{0CA910A3-2043-4FB2-9891-BD7FD56926DF}" destId="{5312E99F-3919-454F-A69B-0424836FAB2F}" srcOrd="1" destOrd="0" presId="urn:microsoft.com/office/officeart/2005/8/layout/list1"/>
    <dgm:cxn modelId="{4B6B6BD9-71A5-4BEB-B301-209A94657BB4}" type="presParOf" srcId="{EC6AFF1D-7459-432E-ABFB-9EF99BC118B7}" destId="{78EAEC2D-12D1-43B8-8378-0B3489514E58}" srcOrd="0" destOrd="0" presId="urn:microsoft.com/office/officeart/2005/8/layout/list1"/>
    <dgm:cxn modelId="{7172CDAF-8DDE-4665-81C6-3E73F59E290D}" type="presParOf" srcId="{78EAEC2D-12D1-43B8-8378-0B3489514E58}" destId="{BEAA57DF-F671-4B23-8EE5-493F838B06A8}" srcOrd="0" destOrd="0" presId="urn:microsoft.com/office/officeart/2005/8/layout/list1"/>
    <dgm:cxn modelId="{3445AB48-7ACE-46CF-A767-2C32A46F66A7}" type="presParOf" srcId="{78EAEC2D-12D1-43B8-8378-0B3489514E58}" destId="{0871D111-0A2B-45CF-9E42-95FCBD033EE7}" srcOrd="1" destOrd="0" presId="urn:microsoft.com/office/officeart/2005/8/layout/list1"/>
    <dgm:cxn modelId="{78B0A90E-72BB-4487-8270-631F1732C845}" type="presParOf" srcId="{EC6AFF1D-7459-432E-ABFB-9EF99BC118B7}" destId="{2DA0031A-EEF3-41E6-9A91-5EEA3E7A1ADE}" srcOrd="1" destOrd="0" presId="urn:microsoft.com/office/officeart/2005/8/layout/list1"/>
    <dgm:cxn modelId="{5DDCDB54-66C7-4257-9CA7-D3C377BED0E9}" type="presParOf" srcId="{EC6AFF1D-7459-432E-ABFB-9EF99BC118B7}" destId="{BCF6BE7E-7C79-465C-BA8A-50AEE2853656}" srcOrd="2" destOrd="0" presId="urn:microsoft.com/office/officeart/2005/8/layout/list1"/>
    <dgm:cxn modelId="{54127113-1244-4EE0-84DB-26C61466695F}" type="presParOf" srcId="{EC6AFF1D-7459-432E-ABFB-9EF99BC118B7}" destId="{60849311-E8D2-463B-9603-4E013F9A9276}" srcOrd="3" destOrd="0" presId="urn:microsoft.com/office/officeart/2005/8/layout/list1"/>
    <dgm:cxn modelId="{9BA40C89-3050-4625-88E9-079521D5F703}" type="presParOf" srcId="{EC6AFF1D-7459-432E-ABFB-9EF99BC118B7}" destId="{283B9419-2566-43C5-B365-47F5A3C6072A}" srcOrd="4" destOrd="0" presId="urn:microsoft.com/office/officeart/2005/8/layout/list1"/>
    <dgm:cxn modelId="{B4651573-B1E9-4AE2-9AD5-AF520A61ED81}" type="presParOf" srcId="{283B9419-2566-43C5-B365-47F5A3C6072A}" destId="{4A59C8B7-5AD2-48FA-BC4B-42CBADF6FE3E}" srcOrd="0" destOrd="0" presId="urn:microsoft.com/office/officeart/2005/8/layout/list1"/>
    <dgm:cxn modelId="{15A275DB-1D6F-4470-8E2C-780F1592FF95}" type="presParOf" srcId="{283B9419-2566-43C5-B365-47F5A3C6072A}" destId="{35494FDB-9DE7-4049-975F-E783E2EEC950}" srcOrd="1" destOrd="0" presId="urn:microsoft.com/office/officeart/2005/8/layout/list1"/>
    <dgm:cxn modelId="{AC581D27-0724-4B40-BC3E-1CC78532380B}" type="presParOf" srcId="{EC6AFF1D-7459-432E-ABFB-9EF99BC118B7}" destId="{F63F5D21-873B-40EE-BB87-60086037F330}" srcOrd="5" destOrd="0" presId="urn:microsoft.com/office/officeart/2005/8/layout/list1"/>
    <dgm:cxn modelId="{C71A4891-F89A-47FA-B0B5-BF8F2B6E8C09}" type="presParOf" srcId="{EC6AFF1D-7459-432E-ABFB-9EF99BC118B7}" destId="{78AA1845-14F7-4965-BD6A-971E55CA6C77}" srcOrd="6" destOrd="0" presId="urn:microsoft.com/office/officeart/2005/8/layout/list1"/>
    <dgm:cxn modelId="{8C0AD467-2FDA-4555-955E-54BEF5C0D239}" type="presParOf" srcId="{EC6AFF1D-7459-432E-ABFB-9EF99BC118B7}" destId="{A91564F2-B91A-4861-85B5-C3A7AEE7ACD8}" srcOrd="7" destOrd="0" presId="urn:microsoft.com/office/officeart/2005/8/layout/list1"/>
    <dgm:cxn modelId="{47682227-4C56-4D3A-998B-C6A345A91773}" type="presParOf" srcId="{EC6AFF1D-7459-432E-ABFB-9EF99BC118B7}" destId="{B0F7D29E-1467-4521-86ED-A32FCC8CBB7A}" srcOrd="8" destOrd="0" presId="urn:microsoft.com/office/officeart/2005/8/layout/list1"/>
    <dgm:cxn modelId="{5202CF9B-3328-4189-A6F1-CD02FBEF5FE4}" type="presParOf" srcId="{B0F7D29E-1467-4521-86ED-A32FCC8CBB7A}" destId="{4417CFE0-EA7F-46D2-9274-8CAF1F3EF3D2}" srcOrd="0" destOrd="0" presId="urn:microsoft.com/office/officeart/2005/8/layout/list1"/>
    <dgm:cxn modelId="{62D91531-6CB1-4B6C-983E-70B026564BEA}" type="presParOf" srcId="{B0F7D29E-1467-4521-86ED-A32FCC8CBB7A}" destId="{53701467-5D63-45C4-A707-E0011900E9BC}" srcOrd="1" destOrd="0" presId="urn:microsoft.com/office/officeart/2005/8/layout/list1"/>
    <dgm:cxn modelId="{41286640-4CA7-4E08-B894-1569B9854D3B}" type="presParOf" srcId="{EC6AFF1D-7459-432E-ABFB-9EF99BC118B7}" destId="{3194A2EF-E5F9-493C-8270-4F62FCC562D1}" srcOrd="9" destOrd="0" presId="urn:microsoft.com/office/officeart/2005/8/layout/list1"/>
    <dgm:cxn modelId="{BC5106A0-4B12-4506-976D-33407EDC5182}" type="presParOf" srcId="{EC6AFF1D-7459-432E-ABFB-9EF99BC118B7}" destId="{9646DF43-48B3-4BD4-ADAA-81EA68EE77B2}" srcOrd="10" destOrd="0" presId="urn:microsoft.com/office/officeart/2005/8/layout/list1"/>
    <dgm:cxn modelId="{968019FD-F68C-4587-9E92-F04F49767F44}" type="presParOf" srcId="{EC6AFF1D-7459-432E-ABFB-9EF99BC118B7}" destId="{01E93032-D2D1-4819-B7B4-59786FEAD2FA}" srcOrd="11" destOrd="0" presId="urn:microsoft.com/office/officeart/2005/8/layout/list1"/>
    <dgm:cxn modelId="{A89A3279-EEEF-4087-9CFD-230DDF9E16AA}" type="presParOf" srcId="{EC6AFF1D-7459-432E-ABFB-9EF99BC118B7}" destId="{EDCDA643-71CE-49F7-8988-2A8E75BCFB71}" srcOrd="12" destOrd="0" presId="urn:microsoft.com/office/officeart/2005/8/layout/list1"/>
    <dgm:cxn modelId="{308559A9-7951-4053-9699-8743D5C3D1B5}" type="presParOf" srcId="{EDCDA643-71CE-49F7-8988-2A8E75BCFB71}" destId="{257F35A6-5951-4E52-B3BC-9F92CFCF8B82}" srcOrd="0" destOrd="0" presId="urn:microsoft.com/office/officeart/2005/8/layout/list1"/>
    <dgm:cxn modelId="{DD4DFF96-1518-4349-9AF6-E9F31FBDA6D1}" type="presParOf" srcId="{EDCDA643-71CE-49F7-8988-2A8E75BCFB71}" destId="{5312E99F-3919-454F-A69B-0424836FAB2F}" srcOrd="1" destOrd="0" presId="urn:microsoft.com/office/officeart/2005/8/layout/list1"/>
    <dgm:cxn modelId="{76A93DEA-5517-400D-9EB1-0FAE8CB564C7}" type="presParOf" srcId="{EC6AFF1D-7459-432E-ABFB-9EF99BC118B7}" destId="{7A80F085-641F-460F-907A-DF365DEB9139}" srcOrd="13" destOrd="0" presId="urn:microsoft.com/office/officeart/2005/8/layout/list1"/>
    <dgm:cxn modelId="{B8A07EA5-F101-4FB5-810D-5861B7857778}" type="presParOf" srcId="{EC6AFF1D-7459-432E-ABFB-9EF99BC118B7}" destId="{51AE6B14-E6F0-45F8-8D49-EFFE08A30212}" srcOrd="14" destOrd="0" presId="urn:microsoft.com/office/officeart/2005/8/layout/list1"/>
    <dgm:cxn modelId="{15DAD0E6-E959-486D-BB1B-B8BBF741CEAC}" type="presParOf" srcId="{EC6AFF1D-7459-432E-ABFB-9EF99BC118B7}" destId="{6F026052-05FA-477E-9340-C2AA51FDDBD3}" srcOrd="15" destOrd="0" presId="urn:microsoft.com/office/officeart/2005/8/layout/list1"/>
    <dgm:cxn modelId="{C6CC4C09-CE0C-4375-9DA9-E36796E79153}" type="presParOf" srcId="{EC6AFF1D-7459-432E-ABFB-9EF99BC118B7}" destId="{A630A21E-8553-4157-8212-25ED219756BD}" srcOrd="16" destOrd="0" presId="urn:microsoft.com/office/officeart/2005/8/layout/list1"/>
    <dgm:cxn modelId="{228E13B3-91B1-4584-A13F-B06870D544C4}" type="presParOf" srcId="{A630A21E-8553-4157-8212-25ED219756BD}" destId="{97F596F3-1B4C-4868-8CEC-414CD6B6A0A7}" srcOrd="0" destOrd="0" presId="urn:microsoft.com/office/officeart/2005/8/layout/list1"/>
    <dgm:cxn modelId="{6A78D37E-C088-4DF6-A9FE-425E23DB5208}" type="presParOf" srcId="{A630A21E-8553-4157-8212-25ED219756BD}" destId="{C2AA80D7-A9CC-43F6-8730-33E13C935995}" srcOrd="1" destOrd="0" presId="urn:microsoft.com/office/officeart/2005/8/layout/list1"/>
    <dgm:cxn modelId="{81F7B513-630A-4EA0-9B05-B55F01FC405F}" type="presParOf" srcId="{EC6AFF1D-7459-432E-ABFB-9EF99BC118B7}" destId="{2CDA7FB3-B75D-4E2B-AD8F-704D78EC6962}" srcOrd="17" destOrd="0" presId="urn:microsoft.com/office/officeart/2005/8/layout/list1"/>
    <dgm:cxn modelId="{EC52D88A-1198-41F5-AE32-3C42B7DD9EB2}" type="presParOf" srcId="{EC6AFF1D-7459-432E-ABFB-9EF99BC118B7}" destId="{C5988009-28F2-4983-A70C-003D115DB365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F6BE7E-7C79-465C-BA8A-50AEE2853656}">
      <dsp:nvSpPr>
        <dsp:cNvPr id="0" name=""/>
        <dsp:cNvSpPr/>
      </dsp:nvSpPr>
      <dsp:spPr>
        <a:xfrm>
          <a:off x="0" y="542179"/>
          <a:ext cx="12313368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71D111-0A2B-45CF-9E42-95FCBD033EE7}">
      <dsp:nvSpPr>
        <dsp:cNvPr id="0" name=""/>
        <dsp:cNvSpPr/>
      </dsp:nvSpPr>
      <dsp:spPr>
        <a:xfrm>
          <a:off x="615668" y="99379"/>
          <a:ext cx="8619357" cy="885600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5791" tIns="0" rIns="325791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/>
            <a:t>Institucionalización en los Ministerios de Hacienda </a:t>
          </a:r>
        </a:p>
      </dsp:txBody>
      <dsp:txXfrm>
        <a:off x="658899" y="142610"/>
        <a:ext cx="8532895" cy="799138"/>
      </dsp:txXfrm>
    </dsp:sp>
    <dsp:sp modelId="{78AA1845-14F7-4965-BD6A-971E55CA6C77}">
      <dsp:nvSpPr>
        <dsp:cNvPr id="0" name=""/>
        <dsp:cNvSpPr/>
      </dsp:nvSpPr>
      <dsp:spPr>
        <a:xfrm>
          <a:off x="0" y="1853349"/>
          <a:ext cx="12313368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-7005"/>
              <a:lumOff val="79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494FDB-9DE7-4049-975F-E783E2EEC950}">
      <dsp:nvSpPr>
        <dsp:cNvPr id="0" name=""/>
        <dsp:cNvSpPr/>
      </dsp:nvSpPr>
      <dsp:spPr>
        <a:xfrm>
          <a:off x="615668" y="1460179"/>
          <a:ext cx="8619357" cy="885600"/>
        </a:xfrm>
        <a:prstGeom prst="roundRect">
          <a:avLst/>
        </a:prstGeom>
        <a:solidFill>
          <a:schemeClr val="accent2">
            <a:shade val="80000"/>
            <a:hueOff val="0"/>
            <a:satOff val="-7005"/>
            <a:lumOff val="793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5791" tIns="0" rIns="325791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/>
            <a:t>Alianzas con el sector educativo </a:t>
          </a:r>
          <a:endParaRPr lang="es-ES" sz="3200" kern="1200" dirty="0"/>
        </a:p>
      </dsp:txBody>
      <dsp:txXfrm>
        <a:off x="658899" y="1503410"/>
        <a:ext cx="8532895" cy="799138"/>
      </dsp:txXfrm>
    </dsp:sp>
    <dsp:sp modelId="{9646DF43-48B3-4BD4-ADAA-81EA68EE77B2}">
      <dsp:nvSpPr>
        <dsp:cNvPr id="0" name=""/>
        <dsp:cNvSpPr/>
      </dsp:nvSpPr>
      <dsp:spPr>
        <a:xfrm>
          <a:off x="0" y="3263780"/>
          <a:ext cx="12313368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-14010"/>
              <a:lumOff val="15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701467-5D63-45C4-A707-E0011900E9BC}">
      <dsp:nvSpPr>
        <dsp:cNvPr id="0" name=""/>
        <dsp:cNvSpPr/>
      </dsp:nvSpPr>
      <dsp:spPr>
        <a:xfrm>
          <a:off x="615668" y="2820979"/>
          <a:ext cx="8619357" cy="885600"/>
        </a:xfrm>
        <a:prstGeom prst="roundRect">
          <a:avLst/>
        </a:prstGeom>
        <a:solidFill>
          <a:schemeClr val="accent2">
            <a:shade val="80000"/>
            <a:hueOff val="0"/>
            <a:satOff val="-14010"/>
            <a:lumOff val="15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5791" tIns="0" rIns="325791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smtClean="0"/>
            <a:t>Estrategias de educación no formal</a:t>
          </a:r>
          <a:endParaRPr lang="es-ES" sz="3200" kern="1200" dirty="0"/>
        </a:p>
      </dsp:txBody>
      <dsp:txXfrm>
        <a:off x="658899" y="2864210"/>
        <a:ext cx="8532895" cy="799138"/>
      </dsp:txXfrm>
    </dsp:sp>
    <dsp:sp modelId="{51AE6B14-E6F0-45F8-8D49-EFFE08A30212}">
      <dsp:nvSpPr>
        <dsp:cNvPr id="0" name=""/>
        <dsp:cNvSpPr/>
      </dsp:nvSpPr>
      <dsp:spPr>
        <a:xfrm>
          <a:off x="0" y="4624580"/>
          <a:ext cx="12313368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-21014"/>
              <a:lumOff val="238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12E99F-3919-454F-A69B-0424836FAB2F}">
      <dsp:nvSpPr>
        <dsp:cNvPr id="0" name=""/>
        <dsp:cNvSpPr/>
      </dsp:nvSpPr>
      <dsp:spPr>
        <a:xfrm>
          <a:off x="615668" y="4181780"/>
          <a:ext cx="8619357" cy="885600"/>
        </a:xfrm>
        <a:prstGeom prst="roundRect">
          <a:avLst/>
        </a:prstGeom>
        <a:solidFill>
          <a:schemeClr val="accent2">
            <a:shade val="80000"/>
            <a:hueOff val="0"/>
            <a:satOff val="-21014"/>
            <a:lumOff val="238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5791" tIns="0" rIns="325791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/>
            <a:t>Alianza otras instituciones del Estado y de la sociedad civil</a:t>
          </a:r>
          <a:endParaRPr lang="es-ES" sz="3200" kern="1200" dirty="0"/>
        </a:p>
      </dsp:txBody>
      <dsp:txXfrm>
        <a:off x="658899" y="4225011"/>
        <a:ext cx="8532895" cy="799138"/>
      </dsp:txXfrm>
    </dsp:sp>
    <dsp:sp modelId="{C5988009-28F2-4983-A70C-003D115DB365}">
      <dsp:nvSpPr>
        <dsp:cNvPr id="0" name=""/>
        <dsp:cNvSpPr/>
      </dsp:nvSpPr>
      <dsp:spPr>
        <a:xfrm>
          <a:off x="0" y="5985380"/>
          <a:ext cx="12313368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-28019"/>
              <a:lumOff val="31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AA80D7-A9CC-43F6-8730-33E13C935995}">
      <dsp:nvSpPr>
        <dsp:cNvPr id="0" name=""/>
        <dsp:cNvSpPr/>
      </dsp:nvSpPr>
      <dsp:spPr>
        <a:xfrm>
          <a:off x="615668" y="5542580"/>
          <a:ext cx="8619357" cy="885600"/>
        </a:xfrm>
        <a:prstGeom prst="roundRect">
          <a:avLst/>
        </a:prstGeom>
        <a:solidFill>
          <a:schemeClr val="accent2">
            <a:shade val="80000"/>
            <a:hueOff val="0"/>
            <a:satOff val="-28019"/>
            <a:lumOff val="31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5791" tIns="0" rIns="325791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/>
            <a:t>Gestión y difusión del conocimiento</a:t>
          </a:r>
          <a:endParaRPr lang="es-ES" sz="3200" kern="1200" dirty="0"/>
        </a:p>
      </dsp:txBody>
      <dsp:txXfrm>
        <a:off x="658899" y="5585811"/>
        <a:ext cx="8532895" cy="7991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7E27F4-3C93-46FB-A691-390EFDDBEFAA}" type="datetimeFigureOut">
              <a:rPr lang="es-ES" smtClean="0"/>
              <a:t>19/11/2013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4A0B75-B0C1-455A-83D1-37E881F72F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9663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_tradnl" smtClean="0"/>
          </a:p>
        </p:txBody>
      </p:sp>
      <p:sp>
        <p:nvSpPr>
          <p:cNvPr id="7782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 eaLnBrk="0" hangingPunct="0">
              <a:defRPr sz="39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1pPr>
            <a:lvl2pPr marL="770365" indent="-296294" algn="ctr" eaLnBrk="0" hangingPunct="0">
              <a:defRPr sz="39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2pPr>
            <a:lvl3pPr marL="1185177" indent="-237035" algn="ctr" eaLnBrk="0" hangingPunct="0">
              <a:defRPr sz="39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3pPr>
            <a:lvl4pPr marL="1659247" indent="-237035" algn="ctr" eaLnBrk="0" hangingPunct="0">
              <a:defRPr sz="39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4pPr>
            <a:lvl5pPr marL="2133318" indent="-237035" algn="ctr" eaLnBrk="0" hangingPunct="0">
              <a:defRPr sz="39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5pPr>
            <a:lvl6pPr marL="2607389" indent="-237035" algn="ctr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6pPr>
            <a:lvl7pPr marL="3081459" indent="-237035" algn="ctr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7pPr>
            <a:lvl8pPr marL="3555530" indent="-237035" algn="ctr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8pPr>
            <a:lvl9pPr marL="4029601" indent="-237035" algn="ctr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9pPr>
          </a:lstStyle>
          <a:p>
            <a:pPr algn="r" eaLnBrk="1" hangingPunct="1"/>
            <a:fld id="{E30016A3-627E-4411-A3E7-B54F258F3BCA}" type="slidenum">
              <a:rPr lang="es-ES" sz="1200"/>
              <a:pPr algn="r" eaLnBrk="1" hangingPunct="1"/>
              <a:t>1</a:t>
            </a:fld>
            <a:endParaRPr lang="es-ES" sz="1200"/>
          </a:p>
        </p:txBody>
      </p:sp>
    </p:spTree>
    <p:extLst>
      <p:ext uri="{BB962C8B-B14F-4D97-AF65-F5344CB8AC3E}">
        <p14:creationId xmlns:p14="http://schemas.microsoft.com/office/powerpoint/2010/main" val="15847127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A0B75-B0C1-455A-83D1-37E881F72F32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10114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A0B75-B0C1-455A-83D1-37E881F72F32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10114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A0B75-B0C1-455A-83D1-37E881F72F32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10114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A0B75-B0C1-455A-83D1-37E881F72F32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10114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A0B75-B0C1-455A-83D1-37E881F72F32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10114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A0B75-B0C1-455A-83D1-37E881F72F32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10114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A0B75-B0C1-455A-83D1-37E881F72F32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10114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A0B75-B0C1-455A-83D1-37E881F72F32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10114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A0B75-B0C1-455A-83D1-37E881F72F32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10114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A0B75-B0C1-455A-83D1-37E881F72F32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1011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_tradnl" smtClean="0"/>
          </a:p>
        </p:txBody>
      </p:sp>
      <p:sp>
        <p:nvSpPr>
          <p:cNvPr id="2765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3800">
                <a:solidFill>
                  <a:srgbClr val="000000"/>
                </a:solidFill>
                <a:latin typeface="Gill Sans" charset="0"/>
                <a:ea typeface="小塚ゴシック Pr6N EL" charset="0"/>
                <a:cs typeface="小塚ゴシック Pr6N EL" charset="0"/>
                <a:sym typeface="Gill Sans" charset="0"/>
              </a:defRPr>
            </a:lvl1pPr>
            <a:lvl2pPr marL="742950" indent="-285750" eaLnBrk="0" hangingPunct="0">
              <a:defRPr sz="3800">
                <a:solidFill>
                  <a:srgbClr val="000000"/>
                </a:solidFill>
                <a:latin typeface="Gill Sans" charset="0"/>
                <a:ea typeface="小塚ゴシック Pr6N EL" charset="0"/>
                <a:cs typeface="小塚ゴシック Pr6N EL" charset="0"/>
                <a:sym typeface="Gill Sans" charset="0"/>
              </a:defRPr>
            </a:lvl2pPr>
            <a:lvl3pPr marL="1143000" indent="-228600" eaLnBrk="0" hangingPunct="0">
              <a:defRPr sz="3800">
                <a:solidFill>
                  <a:srgbClr val="000000"/>
                </a:solidFill>
                <a:latin typeface="Gill Sans" charset="0"/>
                <a:ea typeface="小塚ゴシック Pr6N EL" charset="0"/>
                <a:cs typeface="小塚ゴシック Pr6N EL" charset="0"/>
                <a:sym typeface="Gill Sans" charset="0"/>
              </a:defRPr>
            </a:lvl3pPr>
            <a:lvl4pPr marL="1600200" indent="-228600" eaLnBrk="0" hangingPunct="0">
              <a:defRPr sz="3800">
                <a:solidFill>
                  <a:srgbClr val="000000"/>
                </a:solidFill>
                <a:latin typeface="Gill Sans" charset="0"/>
                <a:ea typeface="小塚ゴシック Pr6N EL" charset="0"/>
                <a:cs typeface="小塚ゴシック Pr6N EL" charset="0"/>
                <a:sym typeface="Gill Sans" charset="0"/>
              </a:defRPr>
            </a:lvl4pPr>
            <a:lvl5pPr marL="2057400" indent="-228600" eaLnBrk="0" hangingPunct="0">
              <a:defRPr sz="3800">
                <a:solidFill>
                  <a:srgbClr val="000000"/>
                </a:solidFill>
                <a:latin typeface="Gill Sans" charset="0"/>
                <a:ea typeface="小塚ゴシック Pr6N EL" charset="0"/>
                <a:cs typeface="小塚ゴシック Pr6N EL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charset="0"/>
                <a:ea typeface="小塚ゴシック Pr6N EL" charset="0"/>
                <a:cs typeface="小塚ゴシック Pr6N EL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charset="0"/>
                <a:ea typeface="小塚ゴシック Pr6N EL" charset="0"/>
                <a:cs typeface="小塚ゴシック Pr6N EL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charset="0"/>
                <a:ea typeface="小塚ゴシック Pr6N EL" charset="0"/>
                <a:cs typeface="小塚ゴシック Pr6N EL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charset="0"/>
                <a:ea typeface="小塚ゴシック Pr6N EL" charset="0"/>
                <a:cs typeface="小塚ゴシック Pr6N EL" charset="0"/>
                <a:sym typeface="Gill Sans" charset="0"/>
              </a:defRPr>
            </a:lvl9pPr>
          </a:lstStyle>
          <a:p>
            <a:pPr eaLnBrk="1" hangingPunct="1"/>
            <a:fld id="{C032D827-29F3-4F0F-BBDC-433215D3CC14}" type="slidenum">
              <a:rPr lang="es-ES" sz="1200" smtClean="0"/>
              <a:pPr eaLnBrk="1" hangingPunct="1"/>
              <a:t>2</a:t>
            </a:fld>
            <a:endParaRPr lang="es-ES" sz="1200" smtClean="0"/>
          </a:p>
        </p:txBody>
      </p:sp>
    </p:spTree>
    <p:extLst>
      <p:ext uri="{BB962C8B-B14F-4D97-AF65-F5344CB8AC3E}">
        <p14:creationId xmlns:p14="http://schemas.microsoft.com/office/powerpoint/2010/main" val="2400384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63E77-BC6F-43DC-9A4D-AC440BCB707E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22566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63E77-BC6F-43DC-9A4D-AC440BCB707E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22566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63E77-BC6F-43DC-9A4D-AC440BCB707E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22566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A0B75-B0C1-455A-83D1-37E881F72F32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10114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1225" y="744538"/>
            <a:ext cx="4964113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8835" name="2 Marcador de notas"/>
          <p:cNvSpPr>
            <a:spLocks noGrp="1"/>
          </p:cNvSpPr>
          <p:nvPr>
            <p:ph type="body" idx="1"/>
          </p:nvPr>
        </p:nvSpPr>
        <p:spPr bwMode="auto">
          <a:xfrm>
            <a:off x="678984" y="4714221"/>
            <a:ext cx="5439707" cy="4467554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4014" tIns="47006" rIns="94014" bIns="47006"/>
          <a:lstStyle/>
          <a:p>
            <a:pPr eaLnBrk="1" hangingPunct="1">
              <a:spcBef>
                <a:spcPct val="0"/>
              </a:spcBef>
            </a:pPr>
            <a:endParaRPr lang="es-ES_tradnl" smtClean="0">
              <a:latin typeface="Arial" pitchFamily="34" charset="0"/>
            </a:endParaRPr>
          </a:p>
        </p:txBody>
      </p:sp>
      <p:sp>
        <p:nvSpPr>
          <p:cNvPr id="248836" name="3 Marcador de número de diapositiva"/>
          <p:cNvSpPr txBox="1">
            <a:spLocks noGrp="1"/>
          </p:cNvSpPr>
          <p:nvPr/>
        </p:nvSpPr>
        <p:spPr bwMode="auto">
          <a:xfrm>
            <a:off x="3849664" y="9428440"/>
            <a:ext cx="2946443" cy="49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014" tIns="47006" rIns="94014" bIns="47006" anchor="b"/>
          <a:lstStyle>
            <a:lvl1pPr defTabSz="904875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04875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04875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04875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04875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982EA755-C640-4BC4-B555-98763DCBB3C3}" type="slidenum">
              <a:rPr lang="es-ES" sz="1100"/>
              <a:pPr algn="r" eaLnBrk="1" hangingPunct="1"/>
              <a:t>24</a:t>
            </a:fld>
            <a:endParaRPr lang="es-ES" sz="1100"/>
          </a:p>
        </p:txBody>
      </p:sp>
    </p:spTree>
    <p:extLst>
      <p:ext uri="{BB962C8B-B14F-4D97-AF65-F5344CB8AC3E}">
        <p14:creationId xmlns:p14="http://schemas.microsoft.com/office/powerpoint/2010/main" val="32345917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1225" y="744538"/>
            <a:ext cx="4964113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8835" name="2 Marcador de notas"/>
          <p:cNvSpPr>
            <a:spLocks noGrp="1"/>
          </p:cNvSpPr>
          <p:nvPr>
            <p:ph type="body" idx="1"/>
          </p:nvPr>
        </p:nvSpPr>
        <p:spPr bwMode="auto">
          <a:xfrm>
            <a:off x="678984" y="4714221"/>
            <a:ext cx="5439707" cy="4467554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4014" tIns="47006" rIns="94014" bIns="47006"/>
          <a:lstStyle/>
          <a:p>
            <a:pPr eaLnBrk="1" hangingPunct="1">
              <a:spcBef>
                <a:spcPct val="0"/>
              </a:spcBef>
            </a:pPr>
            <a:endParaRPr lang="es-ES_tradnl" smtClean="0">
              <a:latin typeface="Arial" pitchFamily="34" charset="0"/>
            </a:endParaRPr>
          </a:p>
        </p:txBody>
      </p:sp>
      <p:sp>
        <p:nvSpPr>
          <p:cNvPr id="248836" name="3 Marcador de número de diapositiva"/>
          <p:cNvSpPr txBox="1">
            <a:spLocks noGrp="1"/>
          </p:cNvSpPr>
          <p:nvPr/>
        </p:nvSpPr>
        <p:spPr bwMode="auto">
          <a:xfrm>
            <a:off x="3849664" y="9428440"/>
            <a:ext cx="2946443" cy="49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014" tIns="47006" rIns="94014" bIns="47006" anchor="b"/>
          <a:lstStyle>
            <a:lvl1pPr defTabSz="904875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04875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04875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04875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04875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982EA755-C640-4BC4-B555-98763DCBB3C3}" type="slidenum">
              <a:rPr lang="es-ES" sz="1100"/>
              <a:pPr algn="r" eaLnBrk="1" hangingPunct="1"/>
              <a:t>25</a:t>
            </a:fld>
            <a:endParaRPr lang="es-ES" sz="1100"/>
          </a:p>
        </p:txBody>
      </p:sp>
    </p:spTree>
    <p:extLst>
      <p:ext uri="{BB962C8B-B14F-4D97-AF65-F5344CB8AC3E}">
        <p14:creationId xmlns:p14="http://schemas.microsoft.com/office/powerpoint/2010/main" val="40247264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A0B75-B0C1-455A-83D1-37E881F72F32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10114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A0B75-B0C1-455A-83D1-37E881F72F32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10114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A0B75-B0C1-455A-83D1-37E881F72F32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10114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A0B75-B0C1-455A-83D1-37E881F72F32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1011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 txBox="1">
            <a:spLocks noGrp="1" noChangeArrowheads="1"/>
          </p:cNvSpPr>
          <p:nvPr/>
        </p:nvSpPr>
        <p:spPr bwMode="auto">
          <a:xfrm>
            <a:off x="3848095" y="9426817"/>
            <a:ext cx="2948011" cy="498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411" tIns="46704" rIns="93411" bIns="46704" anchor="b"/>
          <a:lstStyle>
            <a:lvl1pPr defTabSz="890588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90588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90588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90588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90588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5C18F118-E74A-4F26-AD7E-9E3A58034E88}" type="slidenum">
              <a:rPr lang="es-ES" sz="1200"/>
              <a:pPr algn="r" eaLnBrk="1" hangingPunct="1"/>
              <a:t>3</a:t>
            </a:fld>
            <a:endParaRPr lang="es-ES" sz="120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3411" tIns="46704" rIns="93411" bIns="46704"/>
          <a:lstStyle/>
          <a:p>
            <a:pPr eaLnBrk="1" hangingPunct="1"/>
            <a:endParaRPr lang="es-ES_tradnl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0323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A0B75-B0C1-455A-83D1-37E881F72F32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10114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_tradnl" smtClean="0"/>
          </a:p>
        </p:txBody>
      </p:sp>
      <p:sp>
        <p:nvSpPr>
          <p:cNvPr id="9011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 eaLnBrk="0" hangingPunct="0">
              <a:defRPr sz="39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1pPr>
            <a:lvl2pPr marL="770365" indent="-296294" algn="ctr" eaLnBrk="0" hangingPunct="0">
              <a:defRPr sz="39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2pPr>
            <a:lvl3pPr marL="1185177" indent="-237035" algn="ctr" eaLnBrk="0" hangingPunct="0">
              <a:defRPr sz="39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3pPr>
            <a:lvl4pPr marL="1659247" indent="-237035" algn="ctr" eaLnBrk="0" hangingPunct="0">
              <a:defRPr sz="39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4pPr>
            <a:lvl5pPr marL="2133318" indent="-237035" algn="ctr" eaLnBrk="0" hangingPunct="0">
              <a:defRPr sz="39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5pPr>
            <a:lvl6pPr marL="2607389" indent="-237035" algn="ctr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6pPr>
            <a:lvl7pPr marL="3081459" indent="-237035" algn="ctr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7pPr>
            <a:lvl8pPr marL="3555530" indent="-237035" algn="ctr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8pPr>
            <a:lvl9pPr marL="4029601" indent="-237035" algn="ctr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9pPr>
          </a:lstStyle>
          <a:p>
            <a:pPr algn="r" eaLnBrk="1" hangingPunct="1"/>
            <a:fld id="{A2F01C7A-A63B-47E2-B644-69F856C960F5}" type="slidenum">
              <a:rPr lang="es-ES_tradnl" sz="1200"/>
              <a:pPr algn="r" eaLnBrk="1" hangingPunct="1"/>
              <a:t>31</a:t>
            </a:fld>
            <a:endParaRPr lang="es-ES_tradnl" sz="1200"/>
          </a:p>
        </p:txBody>
      </p:sp>
    </p:spTree>
    <p:extLst>
      <p:ext uri="{BB962C8B-B14F-4D97-AF65-F5344CB8AC3E}">
        <p14:creationId xmlns:p14="http://schemas.microsoft.com/office/powerpoint/2010/main" val="1376488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 txBox="1">
            <a:spLocks noGrp="1" noChangeArrowheads="1"/>
          </p:cNvSpPr>
          <p:nvPr/>
        </p:nvSpPr>
        <p:spPr bwMode="auto">
          <a:xfrm>
            <a:off x="3848095" y="9426817"/>
            <a:ext cx="2948011" cy="498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411" tIns="46704" rIns="93411" bIns="46704" anchor="b"/>
          <a:lstStyle>
            <a:lvl1pPr defTabSz="890588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90588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90588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90588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90588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6CED63A2-1799-400D-9287-14866E859D7C}" type="slidenum">
              <a:rPr lang="es-ES" sz="1200"/>
              <a:pPr algn="r" eaLnBrk="1" hangingPunct="1"/>
              <a:t>4</a:t>
            </a:fld>
            <a:endParaRPr lang="es-ES" sz="120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3411" tIns="46704" rIns="93411" bIns="46704"/>
          <a:lstStyle/>
          <a:p>
            <a:pPr eaLnBrk="1" hangingPunct="1"/>
            <a:endParaRPr lang="es-ES_tradnl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696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_tradnl" smtClean="0"/>
          </a:p>
        </p:txBody>
      </p:sp>
      <p:sp>
        <p:nvSpPr>
          <p:cNvPr id="2765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3800">
                <a:solidFill>
                  <a:srgbClr val="000000"/>
                </a:solidFill>
                <a:latin typeface="Gill Sans" charset="0"/>
                <a:ea typeface="小塚ゴシック Pr6N EL" charset="0"/>
                <a:cs typeface="小塚ゴシック Pr6N EL" charset="0"/>
                <a:sym typeface="Gill Sans" charset="0"/>
              </a:defRPr>
            </a:lvl1pPr>
            <a:lvl2pPr marL="742950" indent="-285750" eaLnBrk="0" hangingPunct="0">
              <a:defRPr sz="3800">
                <a:solidFill>
                  <a:srgbClr val="000000"/>
                </a:solidFill>
                <a:latin typeface="Gill Sans" charset="0"/>
                <a:ea typeface="小塚ゴシック Pr6N EL" charset="0"/>
                <a:cs typeface="小塚ゴシック Pr6N EL" charset="0"/>
                <a:sym typeface="Gill Sans" charset="0"/>
              </a:defRPr>
            </a:lvl2pPr>
            <a:lvl3pPr marL="1143000" indent="-228600" eaLnBrk="0" hangingPunct="0">
              <a:defRPr sz="3800">
                <a:solidFill>
                  <a:srgbClr val="000000"/>
                </a:solidFill>
                <a:latin typeface="Gill Sans" charset="0"/>
                <a:ea typeface="小塚ゴシック Pr6N EL" charset="0"/>
                <a:cs typeface="小塚ゴシック Pr6N EL" charset="0"/>
                <a:sym typeface="Gill Sans" charset="0"/>
              </a:defRPr>
            </a:lvl3pPr>
            <a:lvl4pPr marL="1600200" indent="-228600" eaLnBrk="0" hangingPunct="0">
              <a:defRPr sz="3800">
                <a:solidFill>
                  <a:srgbClr val="000000"/>
                </a:solidFill>
                <a:latin typeface="Gill Sans" charset="0"/>
                <a:ea typeface="小塚ゴシック Pr6N EL" charset="0"/>
                <a:cs typeface="小塚ゴシック Pr6N EL" charset="0"/>
                <a:sym typeface="Gill Sans" charset="0"/>
              </a:defRPr>
            </a:lvl4pPr>
            <a:lvl5pPr marL="2057400" indent="-228600" eaLnBrk="0" hangingPunct="0">
              <a:defRPr sz="3800">
                <a:solidFill>
                  <a:srgbClr val="000000"/>
                </a:solidFill>
                <a:latin typeface="Gill Sans" charset="0"/>
                <a:ea typeface="小塚ゴシック Pr6N EL" charset="0"/>
                <a:cs typeface="小塚ゴシック Pr6N EL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charset="0"/>
                <a:ea typeface="小塚ゴシック Pr6N EL" charset="0"/>
                <a:cs typeface="小塚ゴシック Pr6N EL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charset="0"/>
                <a:ea typeface="小塚ゴシック Pr6N EL" charset="0"/>
                <a:cs typeface="小塚ゴシック Pr6N EL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charset="0"/>
                <a:ea typeface="小塚ゴシック Pr6N EL" charset="0"/>
                <a:cs typeface="小塚ゴシック Pr6N EL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charset="0"/>
                <a:ea typeface="小塚ゴシック Pr6N EL" charset="0"/>
                <a:cs typeface="小塚ゴシック Pr6N EL" charset="0"/>
                <a:sym typeface="Gill Sans" charset="0"/>
              </a:defRPr>
            </a:lvl9pPr>
          </a:lstStyle>
          <a:p>
            <a:pPr eaLnBrk="1" hangingPunct="1"/>
            <a:fld id="{C032D827-29F3-4F0F-BBDC-433215D3CC14}" type="slidenum">
              <a:rPr lang="es-ES" sz="1200" smtClean="0"/>
              <a:pPr eaLnBrk="1" hangingPunct="1"/>
              <a:t>5</a:t>
            </a:fld>
            <a:endParaRPr lang="es-ES" sz="1200" smtClean="0"/>
          </a:p>
        </p:txBody>
      </p:sp>
    </p:spTree>
    <p:extLst>
      <p:ext uri="{BB962C8B-B14F-4D97-AF65-F5344CB8AC3E}">
        <p14:creationId xmlns:p14="http://schemas.microsoft.com/office/powerpoint/2010/main" val="3175644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63E77-BC6F-43DC-9A4D-AC440BCB707E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2256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63E77-BC6F-43DC-9A4D-AC440BCB707E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22566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A0B75-B0C1-455A-83D1-37E881F72F32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10114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A0B75-B0C1-455A-83D1-37E881F72F32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3308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446A3-42B6-4109-B702-6FCCDA6A1C3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00297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A232A-EAFA-4BE8-83B4-EC8C320CEC1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9995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18FEC-0443-4F71-9341-1F8AFEB1D4A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68394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A5089-185C-4A1B-862C-6F5395FAE22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74796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1936E-0BA0-4FA6-BCFB-981CED743A2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30426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0B25F3-3760-4F03-8AEE-1D0C20D155E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96312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B10175-D1B6-4EF3-957C-CBDF6B954FD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72688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4E3FC-9A6E-4C39-B4CA-7E59F7F6D9D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23695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4FFF6-7791-4D70-A883-71D54643D68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10123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697076-8436-4C8A-BA4E-FA7D104327D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87867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>
              <a:sym typeface="Gill Sans MT" charset="0"/>
            </a:endParaRP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BA736-2231-4B3B-9430-A0E77D79AB4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32329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77350"/>
            <a:ext cx="13004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Line 2"/>
          <p:cNvSpPr>
            <a:spLocks noChangeShapeType="1"/>
          </p:cNvSpPr>
          <p:nvPr/>
        </p:nvSpPr>
        <p:spPr bwMode="auto">
          <a:xfrm rot="10800000" flipH="1">
            <a:off x="635000" y="1839913"/>
            <a:ext cx="11734800" cy="1587"/>
          </a:xfrm>
          <a:prstGeom prst="line">
            <a:avLst/>
          </a:prstGeom>
          <a:noFill/>
          <a:ln w="12700">
            <a:solidFill>
              <a:srgbClr val="A7AAA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307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43650" y="9326563"/>
            <a:ext cx="3175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 smtClean="0">
                <a:solidFill>
                  <a:srgbClr val="0D4C92"/>
                </a:solidFill>
                <a:latin typeface="+mj-lt"/>
                <a:ea typeface="Gill Sans" charset="0"/>
                <a:cs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+mj-lt"/>
              </a:defRPr>
            </a:lvl2pPr>
            <a:lvl3pPr algn="l">
              <a:defRPr sz="1200">
                <a:solidFill>
                  <a:schemeClr val="tx1"/>
                </a:solidFill>
                <a:latin typeface="+mj-lt"/>
              </a:defRPr>
            </a:lvl3pPr>
            <a:lvl4pPr algn="l">
              <a:defRPr sz="1200">
                <a:solidFill>
                  <a:schemeClr val="tx1"/>
                </a:solidFill>
                <a:latin typeface="+mj-lt"/>
              </a:defRPr>
            </a:lvl4pPr>
            <a:lvl5pPr algn="l">
              <a:defRPr sz="1200">
                <a:solidFill>
                  <a:schemeClr val="tx1"/>
                </a:solidFill>
                <a:latin typeface="+mj-lt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</a:defRPr>
            </a:lvl9pPr>
          </a:lstStyle>
          <a:p>
            <a:pPr>
              <a:defRPr/>
            </a:pPr>
            <a:fld id="{52F87D75-D3E6-4B7A-B6C5-1BE7ED4DADE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pic>
        <p:nvPicPr>
          <p:cNvPr id="2053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0800">
          <a:solidFill>
            <a:srgbClr val="707272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0800">
          <a:solidFill>
            <a:srgbClr val="707272"/>
          </a:solidFill>
          <a:latin typeface="Gill Sans" charset="0"/>
          <a:ea typeface="小塚ゴシック Pr6N EL" charset="0"/>
          <a:cs typeface="小塚ゴシック Pr6N EL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0800">
          <a:solidFill>
            <a:srgbClr val="707272"/>
          </a:solidFill>
          <a:latin typeface="Gill Sans" charset="0"/>
          <a:ea typeface="小塚ゴシック Pr6N EL" charset="0"/>
          <a:cs typeface="小塚ゴシック Pr6N EL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0800">
          <a:solidFill>
            <a:srgbClr val="707272"/>
          </a:solidFill>
          <a:latin typeface="Gill Sans" charset="0"/>
          <a:ea typeface="小塚ゴシック Pr6N EL" charset="0"/>
          <a:cs typeface="小塚ゴシック Pr6N EL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0800">
          <a:solidFill>
            <a:srgbClr val="707272"/>
          </a:solidFill>
          <a:latin typeface="Gill Sans" charset="0"/>
          <a:ea typeface="小塚ゴシック Pr6N EL" charset="0"/>
          <a:cs typeface="小塚ゴシック Pr6N EL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0800">
          <a:solidFill>
            <a:srgbClr val="707272"/>
          </a:solidFill>
          <a:latin typeface="Gill Sans" charset="0"/>
          <a:ea typeface="小塚ゴシック Pr6N EL" charset="0"/>
          <a:cs typeface="小塚ゴシック Pr6N EL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0800">
          <a:solidFill>
            <a:srgbClr val="707272"/>
          </a:solidFill>
          <a:latin typeface="Gill Sans" charset="0"/>
          <a:ea typeface="小塚ゴシック Pr6N EL" charset="0"/>
          <a:cs typeface="小塚ゴシック Pr6N EL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0800">
          <a:solidFill>
            <a:srgbClr val="707272"/>
          </a:solidFill>
          <a:latin typeface="Gill Sans" charset="0"/>
          <a:ea typeface="小塚ゴシック Pr6N EL" charset="0"/>
          <a:cs typeface="小塚ゴシック Pr6N EL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0800">
          <a:solidFill>
            <a:srgbClr val="707272"/>
          </a:solidFill>
          <a:latin typeface="Gill Sans" charset="0"/>
          <a:ea typeface="小塚ゴシック Pr6N EL" charset="0"/>
          <a:cs typeface="小塚ゴシック Pr6N EL" charset="0"/>
          <a:sym typeface="Gill Sans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+mn-lt"/>
          <a:ea typeface="+mn-ea"/>
          <a:cs typeface="+mn-cs"/>
          <a:sym typeface="Gill Sans MT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A7AAAB"/>
          </a:solidFill>
          <a:latin typeface="+mn-lt"/>
          <a:ea typeface="+mn-ea"/>
          <a:cs typeface="+mn-cs"/>
          <a:sym typeface="Gill Sans MT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A7AAAB"/>
          </a:solidFill>
          <a:latin typeface="+mn-lt"/>
          <a:ea typeface="+mn-ea"/>
          <a:cs typeface="+mn-cs"/>
          <a:sym typeface="Gill Sans MT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A7AAAB"/>
          </a:solidFill>
          <a:latin typeface="+mn-lt"/>
          <a:ea typeface="+mn-ea"/>
          <a:cs typeface="+mn-cs"/>
          <a:sym typeface="Gill Sans MT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A7AAAB"/>
          </a:solidFill>
          <a:latin typeface="+mn-lt"/>
          <a:ea typeface="+mn-ea"/>
          <a:cs typeface="+mn-cs"/>
          <a:sym typeface="Gill Sans M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A7AAAB"/>
          </a:solidFill>
          <a:latin typeface="+mn-lt"/>
          <a:ea typeface="+mn-ea"/>
          <a:cs typeface="+mn-cs"/>
          <a:sym typeface="Gill Sans M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A7AAAB"/>
          </a:solidFill>
          <a:latin typeface="+mn-lt"/>
          <a:ea typeface="+mn-ea"/>
          <a:cs typeface="+mn-cs"/>
          <a:sym typeface="Gill Sans M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A7AAAB"/>
          </a:solidFill>
          <a:latin typeface="+mn-lt"/>
          <a:ea typeface="+mn-ea"/>
          <a:cs typeface="+mn-cs"/>
          <a:sym typeface="Gill Sans M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A7AAAB"/>
          </a:solidFill>
          <a:latin typeface="+mn-lt"/>
          <a:ea typeface="+mn-ea"/>
          <a:cs typeface="+mn-cs"/>
          <a:sym typeface="Gill Sans MT" charset="0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es/url?sa=i&amp;rct=j&amp;q=&amp;esrc=s&amp;frm=1&amp;source=images&amp;cd=&amp;cad=rja&amp;docid=npCrdgMTKLsfTM&amp;tbnid=Km-PpMP1l43wsM:&amp;ved=0CAUQjRw&amp;url=http://teatrogritobolivia.blogspot.com/&amp;ei=z4iIUvq0FrL50gXzm4HQAg&amp;bvm=bv.56643336,d.ZGU&amp;psig=AFQjCNHYO4SWuBXCOFZIFnGY2LwHFtRx6w&amp;ust=1384765951029798" TargetMode="External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9.png"/><Relationship Id="rId10" Type="http://schemas.openxmlformats.org/officeDocument/2006/relationships/image" Target="../media/image41.png"/><Relationship Id="rId4" Type="http://schemas.openxmlformats.org/officeDocument/2006/relationships/hyperlink" Target="http://www.google.es/url?sa=i&amp;rct=j&amp;q=&amp;esrc=s&amp;frm=1&amp;source=images&amp;cd=&amp;cad=rja&amp;docid=M1ur8sPLIFh6OM&amp;tbnid=wsr5V_apoCpsHM:&amp;ved=0CAUQjRw&amp;url=http://www.hpechildrenandyouth.ca/2013/07/communication-team-strives-to-talk-to-everyone-about-everything-we-do/&amp;ei=84OIUv6POMaN0AXisIEI&amp;bvm=bv.56643336,d.ZGU&amp;psig=AFQjCNF2exZh5WMyylWun7oKWc3CjP8-hw&amp;ust=1384764763516134" TargetMode="External"/><Relationship Id="rId9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ec.europa.eu/taxation_customs/taxation/tax_fraud_evasion/missing-part_en.htm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-358775"/>
            <a:ext cx="261938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30" tIns="65016" rIns="130030" bIns="65016" anchor="ctr">
            <a:spAutoFit/>
          </a:bodyPr>
          <a:lstStyle/>
          <a:p>
            <a:pPr algn="ctr"/>
            <a:endParaRPr lang="es-ES"/>
          </a:p>
        </p:txBody>
      </p:sp>
      <p:pic>
        <p:nvPicPr>
          <p:cNvPr id="33800" name="Imagen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41" y="3436640"/>
            <a:ext cx="5564595" cy="557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2054967" y="1996480"/>
            <a:ext cx="10918825" cy="2217443"/>
          </a:xfrm>
          <a:prstGeom prst="rect">
            <a:avLst/>
          </a:prstGeom>
        </p:spPr>
        <p:txBody>
          <a:bodyPr lIns="92878" tIns="46439" rIns="92878" bIns="46439">
            <a:spAutoFit/>
          </a:bodyPr>
          <a:lstStyle/>
          <a:p>
            <a:pPr marL="406345" indent="-406345" algn="ctr">
              <a:defRPr/>
            </a:pPr>
            <a:r>
              <a:rPr lang="es-ES" sz="4600" b="1" dirty="0" smtClean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  <a:sym typeface="Gill Sans" charset="0"/>
              </a:rPr>
              <a:t>Avances y desafíos de la acción Fortalecimiento </a:t>
            </a:r>
          </a:p>
          <a:p>
            <a:pPr marL="406345" indent="-406345" algn="ctr">
              <a:defRPr/>
            </a:pPr>
            <a:r>
              <a:rPr lang="es-ES" sz="4600" b="1" dirty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  <a:sym typeface="Gill Sans" charset="0"/>
              </a:rPr>
              <a:t>d</a:t>
            </a:r>
            <a:r>
              <a:rPr lang="es-ES" sz="4600" b="1" dirty="0" smtClean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  <a:sym typeface="Gill Sans" charset="0"/>
              </a:rPr>
              <a:t>e los Programas de Educación </a:t>
            </a:r>
            <a:r>
              <a:rPr lang="es-ES" sz="4600" b="1" dirty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  <a:sym typeface="Gill Sans" charset="0"/>
              </a:rPr>
              <a:t>Fiscal    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6718424" y="5668888"/>
            <a:ext cx="468052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/>
              <a:t>Borja Díaz </a:t>
            </a:r>
            <a:r>
              <a:rPr lang="es-ES_tradnl" b="1" dirty="0" err="1" smtClean="0"/>
              <a:t>Rivillas</a:t>
            </a:r>
            <a:r>
              <a:rPr lang="es-ES_tradnl" b="1" dirty="0" smtClean="0"/>
              <a:t> </a:t>
            </a:r>
            <a:endParaRPr lang="es-ES_tradnl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4248" y="7896550"/>
            <a:ext cx="7469237" cy="11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4323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02E4A1-8052-46EA-B81B-790AC87EB658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61975" y="2009775"/>
            <a:ext cx="11776075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46" tIns="65023" rIns="130046" bIns="65023" anchor="ctr"/>
          <a:lstStyle/>
          <a:p>
            <a:pPr algn="ctr">
              <a:defRPr/>
            </a:pP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endParaRPr lang="en-GB" sz="2800" b="1">
              <a:solidFill>
                <a:srgbClr val="FEA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小塚ゴシック Pr6N EL" charset="0"/>
              <a:cs typeface="Times New Roman" pitchFamily="18" charset="0"/>
              <a:sym typeface="Gill Sans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76" y="3292624"/>
            <a:ext cx="4899546" cy="340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056" y="3350566"/>
            <a:ext cx="5694834" cy="3287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390562" y="1203256"/>
            <a:ext cx="121189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b="1" dirty="0" smtClean="0">
                <a:latin typeface="Gill Sans MT" pitchFamily="34" charset="0"/>
              </a:rPr>
              <a:t>Avances: eje de institucionalización en Hacienda </a:t>
            </a:r>
            <a:endParaRPr lang="es-ES" sz="4000" b="1" dirty="0">
              <a:latin typeface="Gill Sans MT" pitchFamily="34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1965896" y="7663626"/>
            <a:ext cx="9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>
                <a:latin typeface="+mn-lt"/>
              </a:rPr>
              <a:t>Plan estratégico de  Brasil 2013 - 2015</a:t>
            </a:r>
          </a:p>
        </p:txBody>
      </p:sp>
    </p:spTree>
    <p:extLst>
      <p:ext uri="{BB962C8B-B14F-4D97-AF65-F5344CB8AC3E}">
        <p14:creationId xmlns:p14="http://schemas.microsoft.com/office/powerpoint/2010/main" val="16913862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02E4A1-8052-46EA-B81B-790AC87EB658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61975" y="2009775"/>
            <a:ext cx="11776075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46" tIns="65023" rIns="130046" bIns="65023" anchor="ctr"/>
          <a:lstStyle/>
          <a:p>
            <a:pPr algn="ctr">
              <a:defRPr/>
            </a:pP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endParaRPr lang="en-GB" sz="2800" b="1">
              <a:solidFill>
                <a:srgbClr val="FEA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小塚ゴシック Pr6N EL" charset="0"/>
              <a:cs typeface="Times New Roman" pitchFamily="18" charset="0"/>
              <a:sym typeface="Gill Sans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2267" y="7973144"/>
            <a:ext cx="1300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latin typeface="+mn-lt"/>
              </a:rPr>
              <a:t>Perú: Iniciativa </a:t>
            </a:r>
            <a:r>
              <a:rPr lang="es-ES" sz="3200" b="1" dirty="0" smtClean="0">
                <a:latin typeface="+mn-lt"/>
              </a:rPr>
              <a:t>de educación interna “SUNAT</a:t>
            </a:r>
            <a:r>
              <a:rPr lang="es-ES" sz="3200" b="1" dirty="0" smtClean="0">
                <a:latin typeface="+mn-lt"/>
              </a:rPr>
              <a:t>” va a la escuela”</a:t>
            </a:r>
            <a:endParaRPr lang="es-ES" sz="3200" b="1" dirty="0">
              <a:latin typeface="+mn-l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299" y="3078955"/>
            <a:ext cx="6624736" cy="4429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390562" y="1203256"/>
            <a:ext cx="121189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b="1" dirty="0" smtClean="0">
                <a:latin typeface="Gill Sans MT" pitchFamily="34" charset="0"/>
              </a:rPr>
              <a:t>Avances: eje de institucionalización en Hacienda </a:t>
            </a:r>
            <a:endParaRPr lang="es-ES" sz="4000" b="1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7403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02E4A1-8052-46EA-B81B-790AC87EB658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61975" y="2009775"/>
            <a:ext cx="11776075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46" tIns="65023" rIns="130046" bIns="65023" anchor="ctr"/>
          <a:lstStyle/>
          <a:p>
            <a:pPr algn="ctr">
              <a:defRPr/>
            </a:pP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endParaRPr lang="en-GB" sz="2800" b="1">
              <a:solidFill>
                <a:srgbClr val="FEA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小塚ゴシック Pr6N EL" charset="0"/>
              <a:cs typeface="Times New Roman" pitchFamily="18" charset="0"/>
              <a:sym typeface="Gill Sans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99562" y="8045152"/>
            <a:ext cx="12601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La </a:t>
            </a:r>
            <a:r>
              <a:rPr lang="es-ES" sz="3200" b="1" dirty="0" err="1" smtClean="0"/>
              <a:t>Receita</a:t>
            </a:r>
            <a:r>
              <a:rPr lang="es-ES" sz="3200" b="1" dirty="0" smtClean="0"/>
              <a:t> Federal invita: Conozca nuestra </a:t>
            </a:r>
            <a:r>
              <a:rPr lang="es-ES" sz="3200" b="1" dirty="0" smtClean="0"/>
              <a:t>aduana: México   </a:t>
            </a:r>
            <a:endParaRPr lang="es-ES" sz="32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73" y="3868688"/>
            <a:ext cx="6634955" cy="3311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K:\México 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947" y="3868688"/>
            <a:ext cx="4346610" cy="325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390562" y="1203256"/>
            <a:ext cx="121189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b="1" dirty="0" smtClean="0">
                <a:latin typeface="Gill Sans MT" pitchFamily="34" charset="0"/>
              </a:rPr>
              <a:t>Avances: eje de institucionalización en Hacienda </a:t>
            </a:r>
            <a:endParaRPr lang="es-ES" sz="4000" b="1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042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02E4A1-8052-46EA-B81B-790AC87EB658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61975" y="2009775"/>
            <a:ext cx="11776075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46" tIns="65023" rIns="130046" bIns="65023" anchor="ctr"/>
          <a:lstStyle/>
          <a:p>
            <a:pPr algn="ctr">
              <a:defRPr/>
            </a:pP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endParaRPr lang="en-GB" sz="2800" b="1">
              <a:solidFill>
                <a:srgbClr val="FEA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小塚ゴシック Pr6N EL" charset="0"/>
              <a:cs typeface="Times New Roman" pitchFamily="18" charset="0"/>
              <a:sym typeface="Gill Sans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12992" y="8608333"/>
            <a:ext cx="12601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Carta de intenciones</a:t>
            </a:r>
            <a:r>
              <a:rPr lang="es-ES" sz="3200" b="1" dirty="0" smtClean="0"/>
              <a:t> </a:t>
            </a:r>
            <a:r>
              <a:rPr lang="es-ES" sz="3200" b="1" dirty="0" smtClean="0"/>
              <a:t>de Sonsonate </a:t>
            </a:r>
            <a:endParaRPr lang="es-ES" sz="3200" b="1" dirty="0"/>
          </a:p>
        </p:txBody>
      </p:sp>
      <p:pic>
        <p:nvPicPr>
          <p:cNvPr id="1026" name="Picture 2" descr="\\FIIAPP-ARC2-SRV\Eurosocial II\UT\4.PAA\2013\FINANZAS PÚBLICAS\Educación Fiscal\ACTIVIDADES\Seminario San Salvado Junio\Fotos\Selección LAU\IMG_81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960" y="2500536"/>
            <a:ext cx="7560840" cy="567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390562" y="1203256"/>
            <a:ext cx="121189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b="1" dirty="0" smtClean="0">
                <a:latin typeface="Gill Sans MT" pitchFamily="34" charset="0"/>
              </a:rPr>
              <a:t>Avances: eje de alianza con el sistema educativo</a:t>
            </a:r>
            <a:endParaRPr lang="es-ES" sz="4000" b="1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8627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02E4A1-8052-46EA-B81B-790AC87EB658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2" name="1 Rectángulo"/>
          <p:cNvSpPr/>
          <p:nvPr/>
        </p:nvSpPr>
        <p:spPr>
          <a:xfrm>
            <a:off x="390562" y="1203256"/>
            <a:ext cx="121189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b="1" dirty="0" smtClean="0">
                <a:latin typeface="Gill Sans MT" pitchFamily="34" charset="0"/>
              </a:rPr>
              <a:t>Avances: eje de alianza con el sistema educativo</a:t>
            </a:r>
            <a:endParaRPr lang="es-ES" sz="4000" b="1" dirty="0">
              <a:latin typeface="Gill Sans MT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61975" y="2009775"/>
            <a:ext cx="11776075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46" tIns="65023" rIns="130046" bIns="65023" anchor="ctr"/>
          <a:lstStyle/>
          <a:p>
            <a:pPr algn="ctr">
              <a:defRPr/>
            </a:pP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endParaRPr lang="en-GB" sz="2800" b="1">
              <a:solidFill>
                <a:srgbClr val="FEA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小塚ゴシック Pr6N EL" charset="0"/>
              <a:cs typeface="Times New Roman" pitchFamily="18" charset="0"/>
              <a:sym typeface="Gill Sans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37490" y="8333184"/>
            <a:ext cx="127673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/>
              <a:t>G</a:t>
            </a:r>
            <a:r>
              <a:rPr lang="es-ES" sz="3200" b="1" dirty="0" smtClean="0"/>
              <a:t>uía </a:t>
            </a:r>
            <a:r>
              <a:rPr lang="es-ES" sz="3200" b="1" dirty="0" smtClean="0"/>
              <a:t>de educación fiscal para docentes </a:t>
            </a:r>
          </a:p>
          <a:p>
            <a:r>
              <a:rPr lang="es-ES" sz="3200" b="1" dirty="0" smtClean="0"/>
              <a:t>de </a:t>
            </a:r>
            <a:r>
              <a:rPr lang="es-ES" sz="3200" b="1" dirty="0" smtClean="0"/>
              <a:t>secundaria de Costa Rica    </a:t>
            </a:r>
            <a:endParaRPr lang="es-ES" sz="32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280" y="2212504"/>
            <a:ext cx="7450650" cy="582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37" y="2297110"/>
            <a:ext cx="4428167" cy="5783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23065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02E4A1-8052-46EA-B81B-790AC87EB658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61975" y="2009775"/>
            <a:ext cx="11776075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46" tIns="65023" rIns="130046" bIns="65023" anchor="ctr"/>
          <a:lstStyle/>
          <a:p>
            <a:pPr algn="ctr">
              <a:defRPr/>
            </a:pP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endParaRPr lang="en-GB" sz="2800" b="1">
              <a:solidFill>
                <a:srgbClr val="FEA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小塚ゴシック Pr6N EL" charset="0"/>
              <a:cs typeface="Times New Roman" pitchFamily="18" charset="0"/>
              <a:sym typeface="Gill Sans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561975" y="2009775"/>
            <a:ext cx="117944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Núcleos de Apoyo Contable y Fiscal en Universidades  </a:t>
            </a:r>
            <a:endParaRPr lang="es-ES" sz="32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399732" y="8549208"/>
            <a:ext cx="11794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/>
              <a:t>Costa Rica y Guatemala </a:t>
            </a:r>
            <a:endParaRPr lang="es-ES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00" y="2693183"/>
            <a:ext cx="3652407" cy="4869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617" y="2556215"/>
            <a:ext cx="4064239" cy="51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390562" y="1203256"/>
            <a:ext cx="121189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b="1" dirty="0" smtClean="0">
                <a:latin typeface="Gill Sans MT" pitchFamily="34" charset="0"/>
              </a:rPr>
              <a:t>Avances: eje de alianza con el sistema educativo</a:t>
            </a:r>
            <a:endParaRPr lang="es-ES" sz="4000" b="1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3065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02E4A1-8052-46EA-B81B-790AC87EB658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61975" y="2009775"/>
            <a:ext cx="11776075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46" tIns="65023" rIns="130046" bIns="65023" anchor="ctr"/>
          <a:lstStyle/>
          <a:p>
            <a:pPr algn="ctr">
              <a:defRPr/>
            </a:pP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endParaRPr lang="en-GB" sz="2800" b="1">
              <a:solidFill>
                <a:srgbClr val="FEA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小塚ゴシック Pr6N EL" charset="0"/>
              <a:cs typeface="Times New Roman" pitchFamily="18" charset="0"/>
              <a:sym typeface="Gill Sans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561975" y="2009775"/>
            <a:ext cx="12061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Diseño de un curso online para educación superior en Brasil  </a:t>
            </a:r>
            <a:endParaRPr lang="es-ES" sz="32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390" y="3109371"/>
            <a:ext cx="10024519" cy="5190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390562" y="1203256"/>
            <a:ext cx="121189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b="1" dirty="0" smtClean="0">
                <a:latin typeface="Gill Sans MT" pitchFamily="34" charset="0"/>
              </a:rPr>
              <a:t>Avances: eje de alianza con el sistema educativo</a:t>
            </a:r>
            <a:endParaRPr lang="es-ES" sz="4000" b="1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8809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02E4A1-8052-46EA-B81B-790AC87EB658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61975" y="2009775"/>
            <a:ext cx="11776075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46" tIns="65023" rIns="130046" bIns="65023" anchor="ctr"/>
          <a:lstStyle/>
          <a:p>
            <a:pPr algn="ctr">
              <a:defRPr/>
            </a:pP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endParaRPr lang="en-GB" sz="2800" b="1">
              <a:solidFill>
                <a:srgbClr val="FEA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小塚ゴシック Pr6N EL" charset="0"/>
              <a:cs typeface="Times New Roman" pitchFamily="18" charset="0"/>
              <a:sym typeface="Gill Sans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561975" y="2009775"/>
            <a:ext cx="12061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Materiales de educación superior de México para Chile     </a:t>
            </a:r>
            <a:endParaRPr lang="es-ES" sz="3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224" y="3220616"/>
            <a:ext cx="3952688" cy="5565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390562" y="1203256"/>
            <a:ext cx="121189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b="1" dirty="0" smtClean="0">
                <a:latin typeface="Gill Sans MT" pitchFamily="34" charset="0"/>
              </a:rPr>
              <a:t>Avances: eje de alianza con el sistema educativo</a:t>
            </a:r>
            <a:endParaRPr lang="es-ES" sz="4000" b="1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7628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02E4A1-8052-46EA-B81B-790AC87EB658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61975" y="2009775"/>
            <a:ext cx="11776075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46" tIns="65023" rIns="130046" bIns="65023" anchor="ctr"/>
          <a:lstStyle/>
          <a:p>
            <a:pPr algn="ctr">
              <a:defRPr/>
            </a:pP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endParaRPr lang="en-GB" sz="2800" b="1">
              <a:solidFill>
                <a:srgbClr val="FEA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小塚ゴシック Pr6N EL" charset="0"/>
              <a:cs typeface="Times New Roman" pitchFamily="18" charset="0"/>
              <a:sym typeface="Gill Sans" charset="0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162" y="2323176"/>
            <a:ext cx="3962355" cy="3045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2032903" y="5400153"/>
            <a:ext cx="9577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/>
              <a:t>Adaptación de multimedia de educación fiscal </a:t>
            </a:r>
            <a:endParaRPr lang="es-ES" sz="36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207" y="6051849"/>
            <a:ext cx="4094455" cy="297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/>
          <a:srcRect l="17773" t="23633" r="18506" b="15820"/>
          <a:stretch>
            <a:fillRect/>
          </a:stretch>
        </p:blipFill>
        <p:spPr bwMode="auto">
          <a:xfrm>
            <a:off x="1461840" y="2140496"/>
            <a:ext cx="4214812" cy="3003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6 Rectángulo"/>
          <p:cNvSpPr/>
          <p:nvPr/>
        </p:nvSpPr>
        <p:spPr>
          <a:xfrm>
            <a:off x="390562" y="1203256"/>
            <a:ext cx="121189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b="1" dirty="0" smtClean="0">
                <a:latin typeface="Gill Sans MT" pitchFamily="34" charset="0"/>
              </a:rPr>
              <a:t>Avances: eje de alianza con el sistema educativo</a:t>
            </a:r>
            <a:endParaRPr lang="es-ES" sz="4000" b="1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0654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02E4A1-8052-46EA-B81B-790AC87EB658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61975" y="2009775"/>
            <a:ext cx="11776075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46" tIns="65023" rIns="130046" bIns="65023" anchor="ctr"/>
          <a:lstStyle/>
          <a:p>
            <a:pPr algn="ctr">
              <a:defRPr/>
            </a:pP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endParaRPr lang="en-GB" sz="2800" b="1">
              <a:solidFill>
                <a:srgbClr val="FEA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小塚ゴシック Pr6N EL" charset="0"/>
              <a:cs typeface="Times New Roman" pitchFamily="18" charset="0"/>
              <a:sym typeface="Gill Sans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561975" y="2009775"/>
            <a:ext cx="120611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Creación de un multimedia inédito para el Plan Ceibal de Uruguay   </a:t>
            </a:r>
            <a:endParaRPr lang="es-ES" sz="3200" b="1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859587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7011987"/>
            <a:ext cx="1905000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aphicFrame>
        <p:nvGraphicFramePr>
          <p:cNvPr id="10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4818047"/>
              </p:ext>
            </p:extLst>
          </p:nvPr>
        </p:nvGraphicFramePr>
        <p:xfrm>
          <a:off x="2667000" y="3278187"/>
          <a:ext cx="6411913" cy="3389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0" name="Imagen de mapa de bits" r:id="rId6" imgW="7640116" imgH="4038095" progId="Paint.Picture">
                  <p:embed/>
                </p:oleObj>
              </mc:Choice>
              <mc:Fallback>
                <p:oleObj name="Imagen de mapa de bits" r:id="rId6" imgW="7640116" imgH="403809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3278187"/>
                        <a:ext cx="6411913" cy="3389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6 Rectángulo"/>
          <p:cNvSpPr/>
          <p:nvPr/>
        </p:nvSpPr>
        <p:spPr>
          <a:xfrm>
            <a:off x="390562" y="1203256"/>
            <a:ext cx="121189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b="1" dirty="0" smtClean="0">
                <a:latin typeface="Gill Sans MT" pitchFamily="34" charset="0"/>
              </a:rPr>
              <a:t>Avances: eje de alianza con el sistema educativo</a:t>
            </a:r>
            <a:endParaRPr lang="es-ES" sz="4000" b="1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1167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ECCBB1-F068-48ED-84AC-97E81C3810AF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5" name="2 Marcador de contenido"/>
          <p:cNvSpPr txBox="1">
            <a:spLocks/>
          </p:cNvSpPr>
          <p:nvPr/>
        </p:nvSpPr>
        <p:spPr bwMode="auto">
          <a:xfrm>
            <a:off x="387439" y="2572544"/>
            <a:ext cx="12385675" cy="784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26987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hangingPunct="1">
              <a:spcBef>
                <a:spcPts val="600"/>
              </a:spcBef>
              <a:spcAft>
                <a:spcPts val="60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s-ES" sz="4400" dirty="0" smtClean="0">
                <a:solidFill>
                  <a:srgbClr val="002776"/>
                </a:solidFill>
                <a:latin typeface="+mn-lt"/>
              </a:rPr>
              <a:t>Problemas de cohesión social; </a:t>
            </a: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s-ES" sz="4400" dirty="0" smtClean="0">
                <a:solidFill>
                  <a:srgbClr val="002776"/>
                </a:solidFill>
                <a:latin typeface="+mn-lt"/>
              </a:rPr>
              <a:t>Reducida carga tributaria; </a:t>
            </a: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s-ES" sz="4400" dirty="0" smtClean="0">
                <a:solidFill>
                  <a:srgbClr val="002776"/>
                </a:solidFill>
                <a:latin typeface="+mn-lt"/>
              </a:rPr>
              <a:t>Elevado fraude fiscal; </a:t>
            </a: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s-ES" sz="4400" dirty="0" smtClean="0">
                <a:solidFill>
                  <a:srgbClr val="002776"/>
                </a:solidFill>
                <a:latin typeface="+mn-lt"/>
              </a:rPr>
              <a:t>Problemas de gestión y calidad del gasto público;</a:t>
            </a: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s-ES" sz="4400" dirty="0" smtClean="0">
                <a:solidFill>
                  <a:srgbClr val="002776"/>
                </a:solidFill>
                <a:latin typeface="+mn-lt"/>
              </a:rPr>
              <a:t>Falta de confianza en las instituciones </a:t>
            </a:r>
            <a:r>
              <a:rPr lang="es-ES" sz="4400" dirty="0" smtClean="0">
                <a:solidFill>
                  <a:srgbClr val="002776"/>
                </a:solidFill>
                <a:latin typeface="+mn-lt"/>
              </a:rPr>
              <a:t>públicas.</a:t>
            </a:r>
            <a:endParaRPr lang="es-ES" sz="4400" dirty="0" smtClean="0">
              <a:solidFill>
                <a:srgbClr val="002776"/>
              </a:solidFill>
              <a:latin typeface="+mn-lt"/>
            </a:endParaRP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s-ES" sz="4400" b="1" dirty="0" smtClean="0">
                <a:solidFill>
                  <a:srgbClr val="002776"/>
                </a:solidFill>
                <a:latin typeface="+mn-lt"/>
              </a:rPr>
              <a:t>Círculo vicioso.  </a:t>
            </a:r>
            <a:endParaRPr lang="es-ES" sz="4000" b="1" dirty="0" smtClean="0">
              <a:solidFill>
                <a:srgbClr val="002776"/>
              </a:solidFill>
              <a:latin typeface="+mn-lt"/>
            </a:endParaRPr>
          </a:p>
          <a:p>
            <a:pPr marL="612775" lvl="1" indent="-342900" algn="just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endParaRPr lang="es-ES" sz="3400" dirty="0" smtClean="0">
              <a:solidFill>
                <a:srgbClr val="002776"/>
              </a:solidFill>
              <a:latin typeface="+mn-lt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85877" y="1106806"/>
            <a:ext cx="11988800" cy="9588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sz="44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Arial" pitchFamily="34" charset="0"/>
              </a:rPr>
              <a:t>Pertinencia de la acción </a:t>
            </a:r>
            <a:r>
              <a:rPr lang="es-ES" sz="3200" b="1" dirty="0" smtClean="0">
                <a:latin typeface="+mn-lt"/>
                <a:cs typeface="Arial" pitchFamily="34" charset="0"/>
              </a:rPr>
              <a:t/>
            </a:r>
            <a:br>
              <a:rPr lang="es-ES" sz="3200" b="1" dirty="0" smtClean="0">
                <a:latin typeface="+mn-lt"/>
                <a:cs typeface="Arial" pitchFamily="34" charset="0"/>
              </a:rPr>
            </a:br>
            <a:r>
              <a:rPr lang="es-ES_tradnl" sz="3200" b="1" dirty="0" smtClean="0">
                <a:latin typeface="+mn-lt"/>
              </a:rPr>
              <a:t>     </a:t>
            </a:r>
            <a:endParaRPr lang="es-ES" sz="3200" b="1" dirty="0" smtClean="0">
              <a:latin typeface="+mn-lt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02263"/>
            <a:ext cx="13004800" cy="1733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67057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9" y="-358037"/>
            <a:ext cx="262663" cy="716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0030" tIns="65016" rIns="130030" bIns="65016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131350" y="1075262"/>
            <a:ext cx="12602097" cy="1417224"/>
          </a:xfrm>
          <a:prstGeom prst="rect">
            <a:avLst/>
          </a:prstGeom>
        </p:spPr>
        <p:txBody>
          <a:bodyPr wrap="square" lIns="92878" tIns="46439" rIns="92878" bIns="46439">
            <a:spAutoFit/>
          </a:bodyPr>
          <a:lstStyle/>
          <a:p>
            <a:pPr marL="406345" indent="-406345"/>
            <a:r>
              <a:rPr lang="es-ES" sz="4000" b="1" dirty="0" smtClean="0">
                <a:solidFill>
                  <a:schemeClr val="accent2"/>
                </a:solidFill>
                <a:latin typeface="+mn-lt"/>
                <a:cs typeface="Arial" pitchFamily="34" charset="0"/>
              </a:rPr>
              <a:t>Gestión del Conocimiento: Red de Educación Fiscal </a:t>
            </a:r>
          </a:p>
          <a:p>
            <a:pPr marL="406345" indent="-406345"/>
            <a:r>
              <a:rPr lang="es-ES" sz="4600" b="1" dirty="0" smtClean="0">
                <a:solidFill>
                  <a:schemeClr val="accent2"/>
                </a:solidFill>
                <a:latin typeface="+mn-lt"/>
                <a:cs typeface="Arial" pitchFamily="34" charset="0"/>
              </a:rPr>
              <a:t>     </a:t>
            </a:r>
            <a:endParaRPr lang="es-ES" sz="4600" b="1" dirty="0">
              <a:solidFill>
                <a:schemeClr val="accent2"/>
              </a:solidFill>
              <a:latin typeface="+mn-lt"/>
              <a:cs typeface="Arial" pitchFamily="34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6754679" y="3076600"/>
            <a:ext cx="630305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Arial" pitchFamily="34" charset="0"/>
              <a:buChar char="•"/>
            </a:pPr>
            <a:r>
              <a:rPr lang="es-ES" sz="3600" dirty="0" smtClean="0">
                <a:latin typeface="Gill Sans MT" pitchFamily="34" charset="0"/>
              </a:rPr>
              <a:t>Documentación de actividades; </a:t>
            </a:r>
          </a:p>
          <a:p>
            <a:pPr marL="571500" indent="-571500" algn="l">
              <a:buFont typeface="Arial" pitchFamily="34" charset="0"/>
              <a:buChar char="•"/>
            </a:pPr>
            <a:r>
              <a:rPr lang="es-ES" sz="3600" dirty="0" smtClean="0">
                <a:latin typeface="Gill Sans MT" pitchFamily="34" charset="0"/>
              </a:rPr>
              <a:t>Foros virtuales; </a:t>
            </a:r>
          </a:p>
          <a:p>
            <a:pPr marL="571500" indent="-571500" algn="l">
              <a:buFont typeface="Arial" pitchFamily="34" charset="0"/>
              <a:buChar char="•"/>
            </a:pPr>
            <a:r>
              <a:rPr lang="es-ES" sz="3600" dirty="0" smtClean="0">
                <a:latin typeface="Gill Sans MT" pitchFamily="34" charset="0"/>
              </a:rPr>
              <a:t>Noticias de la Red; </a:t>
            </a:r>
          </a:p>
          <a:p>
            <a:pPr marL="571500" indent="-571500" algn="l">
              <a:buFont typeface="Arial" pitchFamily="34" charset="0"/>
              <a:buChar char="•"/>
            </a:pPr>
            <a:r>
              <a:rPr lang="es-ES" sz="3600" dirty="0" smtClean="0">
                <a:latin typeface="Gill Sans MT" pitchFamily="34" charset="0"/>
              </a:rPr>
              <a:t>Blog Educación Fiscal y Democracia; </a:t>
            </a:r>
          </a:p>
          <a:p>
            <a:pPr marL="571500" indent="-571500" algn="l">
              <a:buFont typeface="Arial" pitchFamily="34" charset="0"/>
              <a:buChar char="•"/>
            </a:pPr>
            <a:r>
              <a:rPr lang="es-ES" sz="3600" dirty="0" smtClean="0">
                <a:latin typeface="Gill Sans MT" pitchFamily="34" charset="0"/>
              </a:rPr>
              <a:t>Vídeos; </a:t>
            </a:r>
          </a:p>
          <a:p>
            <a:pPr marL="571500" indent="-571500" algn="l">
              <a:buFont typeface="Arial" pitchFamily="34" charset="0"/>
              <a:buChar char="•"/>
            </a:pPr>
            <a:r>
              <a:rPr lang="es-ES" sz="3600" dirty="0" err="1" smtClean="0">
                <a:latin typeface="Gill Sans MT" pitchFamily="34" charset="0"/>
              </a:rPr>
              <a:t>Twitter</a:t>
            </a:r>
            <a:r>
              <a:rPr lang="es-ES" sz="3600" dirty="0" smtClean="0">
                <a:latin typeface="Gill Sans MT" pitchFamily="34" charset="0"/>
              </a:rPr>
              <a:t>; </a:t>
            </a:r>
          </a:p>
          <a:p>
            <a:pPr marL="571500" indent="-571500" algn="l">
              <a:buFont typeface="Arial" pitchFamily="34" charset="0"/>
              <a:buChar char="•"/>
            </a:pPr>
            <a:r>
              <a:rPr lang="es-ES" sz="3600" dirty="0" smtClean="0">
                <a:latin typeface="Gill Sans MT" pitchFamily="34" charset="0"/>
              </a:rPr>
              <a:t>Enlaces de interés.  </a:t>
            </a:r>
          </a:p>
          <a:p>
            <a:pPr algn="l"/>
            <a:endParaRPr lang="es-ES" sz="3600" dirty="0" smtClean="0">
              <a:latin typeface="Gill Sans MT" pitchFamily="34" charset="0"/>
            </a:endParaRPr>
          </a:p>
          <a:p>
            <a:pPr marL="571500" indent="-571500">
              <a:buFont typeface="Arial" pitchFamily="34" charset="0"/>
              <a:buChar char="•"/>
            </a:pPr>
            <a:endParaRPr lang="es-ES" sz="36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58" y="2492486"/>
            <a:ext cx="6451133" cy="574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7792" y="8712387"/>
            <a:ext cx="128734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/>
              <a:t>http://www.eurosocial-ii.eu/fortalecimiento-de-los-programas-de-educacion-fiscal-en-america-latina</a:t>
            </a:r>
          </a:p>
        </p:txBody>
      </p:sp>
    </p:spTree>
    <p:extLst>
      <p:ext uri="{BB962C8B-B14F-4D97-AF65-F5344CB8AC3E}">
        <p14:creationId xmlns:p14="http://schemas.microsoft.com/office/powerpoint/2010/main" val="125412363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9" y="-358037"/>
            <a:ext cx="262663" cy="716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0030" tIns="65016" rIns="130030" bIns="65016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131350" y="1075262"/>
            <a:ext cx="12602097" cy="1417224"/>
          </a:xfrm>
          <a:prstGeom prst="rect">
            <a:avLst/>
          </a:prstGeom>
        </p:spPr>
        <p:txBody>
          <a:bodyPr wrap="square" lIns="92878" tIns="46439" rIns="92878" bIns="46439">
            <a:spAutoFit/>
          </a:bodyPr>
          <a:lstStyle/>
          <a:p>
            <a:pPr marL="406345" indent="-406345"/>
            <a:r>
              <a:rPr lang="es-ES" sz="4000" b="1" dirty="0" smtClean="0">
                <a:solidFill>
                  <a:schemeClr val="accent2"/>
                </a:solidFill>
                <a:latin typeface="+mn-lt"/>
                <a:cs typeface="Arial" pitchFamily="34" charset="0"/>
              </a:rPr>
              <a:t>Gestión del Conocimiento: Red de Educación Fiscal </a:t>
            </a:r>
          </a:p>
          <a:p>
            <a:pPr marL="406345" indent="-406345"/>
            <a:r>
              <a:rPr lang="es-ES" sz="4600" b="1" dirty="0" smtClean="0">
                <a:solidFill>
                  <a:schemeClr val="accent2"/>
                </a:solidFill>
                <a:latin typeface="+mn-lt"/>
                <a:cs typeface="Arial" pitchFamily="34" charset="0"/>
              </a:rPr>
              <a:t>     </a:t>
            </a:r>
            <a:endParaRPr lang="es-ES" sz="4600" b="1" dirty="0">
              <a:solidFill>
                <a:schemeClr val="accent2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50" y="2492486"/>
            <a:ext cx="7188246" cy="522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262682" y="8210654"/>
            <a:ext cx="7056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dirty="0" err="1" smtClean="0"/>
              <a:t>Twitter</a:t>
            </a:r>
            <a:r>
              <a:rPr lang="es-ES_tradnl" sz="3200" dirty="0" smtClean="0"/>
              <a:t>:@</a:t>
            </a:r>
            <a:r>
              <a:rPr lang="es-ES_tradnl" sz="3200" dirty="0" err="1" smtClean="0"/>
              <a:t>culturafiscal</a:t>
            </a:r>
            <a:endParaRPr lang="es-ES_tradnl" sz="3200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552" y="3626612"/>
            <a:ext cx="4374486" cy="2960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255336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9" y="-358037"/>
            <a:ext cx="262663" cy="716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0030" tIns="65016" rIns="130030" bIns="65016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131350" y="1075262"/>
            <a:ext cx="12602097" cy="1417224"/>
          </a:xfrm>
          <a:prstGeom prst="rect">
            <a:avLst/>
          </a:prstGeom>
        </p:spPr>
        <p:txBody>
          <a:bodyPr wrap="square" lIns="92878" tIns="46439" rIns="92878" bIns="46439">
            <a:spAutoFit/>
          </a:bodyPr>
          <a:lstStyle/>
          <a:p>
            <a:pPr marL="406345" indent="-406345"/>
            <a:r>
              <a:rPr lang="es-ES" sz="4000" b="1" dirty="0" smtClean="0">
                <a:solidFill>
                  <a:schemeClr val="accent2"/>
                </a:solidFill>
                <a:latin typeface="+mn-lt"/>
                <a:cs typeface="Arial" pitchFamily="34" charset="0"/>
              </a:rPr>
              <a:t>Gestión del Conocimiento: Red de Educación Fiscal </a:t>
            </a:r>
          </a:p>
          <a:p>
            <a:pPr marL="406345" indent="-406345"/>
            <a:r>
              <a:rPr lang="es-ES" sz="4600" b="1" dirty="0" smtClean="0">
                <a:solidFill>
                  <a:schemeClr val="accent2"/>
                </a:solidFill>
                <a:latin typeface="+mn-lt"/>
                <a:cs typeface="Arial" pitchFamily="34" charset="0"/>
              </a:rPr>
              <a:t>     </a:t>
            </a:r>
            <a:endParaRPr lang="es-ES" sz="4600" b="1" dirty="0">
              <a:solidFill>
                <a:schemeClr val="accent2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320" y="2064463"/>
            <a:ext cx="6768752" cy="7084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848" y="2339228"/>
            <a:ext cx="4706211" cy="653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2665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02E4A1-8052-46EA-B81B-790AC87EB658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2" name="1 Rectángulo"/>
          <p:cNvSpPr/>
          <p:nvPr/>
        </p:nvSpPr>
        <p:spPr>
          <a:xfrm>
            <a:off x="262538" y="1178778"/>
            <a:ext cx="12118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800" b="1" dirty="0" smtClean="0">
                <a:latin typeface="Gill Sans MT" pitchFamily="34" charset="0"/>
              </a:rPr>
              <a:t>Retos 2014 </a:t>
            </a:r>
            <a:endParaRPr lang="es-ES" sz="4800" b="1" dirty="0">
              <a:latin typeface="Gill Sans MT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61975" y="2009775"/>
            <a:ext cx="11776075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46" tIns="65023" rIns="130046" bIns="65023" anchor="ctr"/>
          <a:lstStyle/>
          <a:p>
            <a:pPr algn="ctr">
              <a:defRPr/>
            </a:pP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endParaRPr lang="en-GB" sz="2800" b="1">
              <a:solidFill>
                <a:srgbClr val="FEA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小塚ゴシック Pr6N EL" charset="0"/>
              <a:cs typeface="Times New Roman" pitchFamily="18" charset="0"/>
              <a:sym typeface="Gill Sans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2267" y="7973144"/>
            <a:ext cx="1300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latin typeface="+mn-lt"/>
              </a:rPr>
              <a:t>Estrategias de medición de las actuaciones de Educación Fiscal </a:t>
            </a:r>
            <a:endParaRPr lang="es-ES" sz="3200" b="1" dirty="0">
              <a:latin typeface="+mn-l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340" y="2942858"/>
            <a:ext cx="6727199" cy="4929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-205460" y="2301773"/>
            <a:ext cx="1300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latin typeface="+mn-lt"/>
              </a:rPr>
              <a:t>Cultura Fiscal </a:t>
            </a:r>
            <a:endParaRPr lang="es-ES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143106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237490" y="1203256"/>
            <a:ext cx="121189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400" b="1" dirty="0" smtClean="0">
                <a:latin typeface="Gill Sans MT" pitchFamily="34" charset="0"/>
              </a:rPr>
              <a:t>Retos 2014 </a:t>
            </a:r>
            <a:endParaRPr lang="es-ES" sz="4400" b="1" dirty="0">
              <a:latin typeface="Gill Sans MT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0" y="8261176"/>
            <a:ext cx="1300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latin typeface="+mn-lt"/>
              </a:rPr>
              <a:t>Consolidación de la educación fiscal en el ámbito universitario y en los bachilleratos técnicos  </a:t>
            </a:r>
            <a:endParaRPr lang="es-ES" sz="3200" b="1" dirty="0">
              <a:latin typeface="+mn-lt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2160" y="2860576"/>
            <a:ext cx="5393274" cy="497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3372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4" name="Picture 6" descr="http://t3.gstatic.com/images?q=tbn:ANd9GcSr7qUaC6elFH8ChFSwrxZYulHNJYa0ISgakzVEIeurgeRlOh5K2qWOb48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506" y="2572544"/>
            <a:ext cx="3203787" cy="466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237490" y="1203256"/>
            <a:ext cx="121189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400" b="1" dirty="0" smtClean="0">
                <a:latin typeface="Gill Sans MT" pitchFamily="34" charset="0"/>
              </a:rPr>
              <a:t>Retos 2014 </a:t>
            </a:r>
            <a:endParaRPr lang="es-ES" sz="4400" b="1" dirty="0">
              <a:latin typeface="Gill Sans MT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0" y="8189168"/>
            <a:ext cx="1300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latin typeface="+mn-lt"/>
              </a:rPr>
              <a:t>Inclusión de cuestiones de transparencia, acceso a la información y control social del gasto en los programas de educación fiscal </a:t>
            </a:r>
            <a:endParaRPr lang="es-ES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047586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02E4A1-8052-46EA-B81B-790AC87EB658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2" name="1 Rectángulo"/>
          <p:cNvSpPr/>
          <p:nvPr/>
        </p:nvSpPr>
        <p:spPr>
          <a:xfrm>
            <a:off x="237490" y="1203256"/>
            <a:ext cx="121189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b="1" dirty="0" smtClean="0">
                <a:latin typeface="Gill Sans MT" pitchFamily="34" charset="0"/>
              </a:rPr>
              <a:t>Retos 2014 </a:t>
            </a:r>
            <a:endParaRPr lang="es-ES" sz="4000" b="1" dirty="0">
              <a:latin typeface="Gill Sans MT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61975" y="2009775"/>
            <a:ext cx="11776075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46" tIns="65023" rIns="130046" bIns="65023" anchor="ctr"/>
          <a:lstStyle/>
          <a:p>
            <a:pPr algn="ctr">
              <a:defRPr/>
            </a:pP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endParaRPr lang="en-GB" sz="2800" b="1">
              <a:solidFill>
                <a:srgbClr val="FEA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小塚ゴシック Pr6N EL" charset="0"/>
              <a:cs typeface="Times New Roman" pitchFamily="18" charset="0"/>
              <a:sym typeface="Gill Sans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6007" y="8653715"/>
            <a:ext cx="1300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latin typeface="+mn-lt"/>
              </a:rPr>
              <a:t>Potenciar las e</a:t>
            </a:r>
            <a:r>
              <a:rPr lang="es-ES" sz="3200" b="1" dirty="0" smtClean="0">
                <a:latin typeface="+mn-lt"/>
              </a:rPr>
              <a:t>strategias </a:t>
            </a:r>
            <a:r>
              <a:rPr lang="es-ES" sz="3200" b="1" dirty="0" smtClean="0">
                <a:latin typeface="+mn-lt"/>
              </a:rPr>
              <a:t>de comunicación y Educación Fiscal </a:t>
            </a:r>
            <a:endParaRPr lang="es-ES" sz="3200" b="1" dirty="0">
              <a:latin typeface="+mn-lt"/>
            </a:endParaRPr>
          </a:p>
        </p:txBody>
      </p:sp>
      <p:sp>
        <p:nvSpPr>
          <p:cNvPr id="3" name="AutoShape 2" descr="data:image/jpeg;base64,/9j/4AAQSkZJRgABAQAAAQABAAD/2wCEAAkGBhAQEA8PEBIQEBAQDxIVFRAQEBAVEBQVFBAVFRQQFBIYHiYfFxokGRIVHy8gIygpLCwsFh4xNTAqNSYrLCkBCQoKDgwOGg8PGi0kHyQvLCwuLSouLCwvKiwtLCwsKSwsLCwsKSkpLCktLCwvKSwpLCwpLSwpKiwsKSwqLCkpLP/AABEIAPIA0AMBIgACEQEDEQH/xAAcAAEAAQUBAQAAAAAAAAAAAAAABAIDBQYHAQj/xABGEAABAwIEAgUHBwoFBQAAAAABAAIDBBEFEiExQVEGEyJhcQcygZGhscEUI0JScoLRJDM0YnOSorKz8ENTY3TCFmSkw+H/xAAaAQEAAwEBAQAAAAAAAAAAAAAAAQIDBAUG/8QAMhEAAgECBQAHCAIDAQAAAAAAAAECAxEEEiExQRMyUWFxodEFIoGRscHh8CPxM0KiYv/aAAwDAQACEQMRAD8A7giIgCIiAIiIAiIgCIouI4nHA3NIdzZrQLvceDWt4lSouTsiG0ldkpUSzNaLuc1o5uIHvWIM88ur3fJmHaNljMftPOjfAXVcFDFe4jD3fXku93rdda9Glu/l6+lymaT2XzJDsdphp1rD9kl3uVJ6QUw3kA+014HrIUljXdze4KvKfrexR7nY/n+B7/avl+S3BiUMnmSRu8Hi/qUlQqjCoZPPjjceZYM37w1ChHBpYtaaZ7P9KUmSI9wv2m+sqcsHs7ePr+CM01ur+H79zNIsXSYwc3VVDOqk4G943eDuHpWUWcoOLsy8ZqWwREVSwREQBERAEREAREQBWKytjhbnkcGt79yeQHE9wXtZVCJjnuubbAbuJNmtHeSQPSodJQHN189nzHYbsiH1Ix73bnw0WkYreW31LxStmlsR34jVzfo8LYm/5lUS0kcxELn1qNJgtY/85XFvdDEG29OZZp8ioIW8ajj1Ul8L/W5PTuPVSXwv9bmuT9FKnePEZgf12uI9jwsfNS43T3dHKyqaODX9s/ckHucVujfC6vtDTwC1WMmuslJd8V9rM0ji6n+1n4pGi0HlJkYclZTvYRu4Mc0jxY5W6LFzLI+rkLS8uLYmggiNg4jkT7vErcsTwWKobleLEDsvHnN8Dy7lzyvwp1PK6M9lw+k3RrwdnW/shdlB0KyfRxyy/dvudEaNHFaxWWS44NiixPW+6ycGLjjotDbWlpsVNixDvXDWjldmckoZXZm9NrgdivHYgOa01mJngVJoOvqTaM5WA6zOGngxvFeZWrqDyrVvZIvCi5a7JcmxTYy1urnAeJViPHi/82yWXvYwlv72ylYf0bhjs5zesf8AXl7Tr8wNmrLhoWaVaW7UfDXz2IcqUdk35GAqjPM3KaZw5Oc+MEcxa+o7lKpKmojaGvhe+2zhIwm3AHXVZZFplqWtnf8Az6GV4XzZV5+pAGLtHnslj+2w29YupkU7Xi7XBw7iCqyFElw5hOZvYd9Zuij+SPY/J+hb3X3EtFBZWOYckvoeBofFX210Z2e312SNaD5s+x7mcrR3ZfReBwO2vgvVsAiIgCIiAgV3ampmHbNJJbmWMs32vv6FJlKx3SEujENS0E/J5Mz2jcxOaWyW8AQ77qyLZGyNa9hDmuAIcNiDqCFs17sX8Pjf+i817kX+3uWUXpC8QxBKp6yy8c5RZZrKGwTvlzQNd1qXTyuiDIZC4B3WFl+YLS638KmVddZaR0owutxCSOOCO0MVy6aUhkWcjSxOrgBp2QdXHkmHxEKVVTm0kt29DswmlVMsVtU1zWlpBIvtrppf3hWo6xTcP8k7i0iWqfc2/RYj2SDc2kd6Po8FsdB5N42Czn1UvfNJAD/AwH1rHF+1KFWealeXhFv7GuJkpVLrY1SSqJyxt855bf7x7Lfj6Quj4dUNhaxg1DQB48yscfJ7BmDx1rXAtOkgI7Nrbt7gsg/BCPNeR3OHx09y8WljIQqSnUum+1MitJShGENl9TLxV4dsVebUBazLSzx65cw5s19m6sx1/evUp4iNRXi7nG4m3iQKsFaxFXd6lR1x5rdNMizM8ixTK481ebWnmrZRqSKynzsI47tPIjZQ8KmbKyxAuLaEDY7e4r2sxhsMT5XkBrG38TwaO8mw9KwnQ2qc8SyHQEtA9F/xXFUssRBdqd/Dg6I081GUnsrGy/I27tuw82G3s2Xolc2wfYg7PG3gRwVxr0Lg643BXR0durocmVLYrRWaZ2hadSw2v3bg+ohXlMXdXLJ3QREViSzPmddjbajVzhcAHhbifZ7jrrqaegJMANRTHV0BIEjDxdGdrHfLt4brZyoU5W9GWXR6p7r9+ppGrk0tdcojUHSGlqOyyQNk/wAqTsSd/ZO/iLqc+ErXsS6MRVYcHANflNngceGYcQuWO6RVNO9zI5p2FjizK2V5ZcHLYMvbccl6FDBwxN+ilZrdP1/B008LCur03bufr+DtUrSsbVF2wG+i57Fj2JEDrKicX2b2M/qDbhbD0PpZZXvnmMjnBwZH1r3OIc4dt4B0FmkDb6RXnY+MMLTcnNN8JcvZLgxdBRllcl8DY6LCLm7rOcNydWN7gPpOWUbAwa2zO+s7X1DYK6WhoDRoAFSuChg4r+Sr70vJeC4+pjKfEdi6x19yVdDQoqrbIQu1x7DO5JXhCpbKCvc4WbXDLXLb6ccNPcsXiODskvcZH8Ht39I4hZi68kZcWXmYjAr/ACUPdkuzZl4z4ZzjEJ30z+rl0O4d9Fw5gqx/1K0cVtfSfBhVU72W+cYC6M3sQ4Dzb8jsf/i0bBOi0tRrGzs/5jrtYPvbn0KMHjOnht73J30cOppybSS7TJN6VDv9RVf/AFaN9dOWp9QWdoPJ9E2xleXHlG1rR4Zjcn2LKs6J0g/wyfGST4FegnUEnhY6Xb8F6nO34hPiDw0gxQMN8rvOcfrOHPkOC3HDHdUxrGaNH93WQl6G0btoy082uN/WbqJL0ami1gk61o/wpt/BsnPxVKdPJJzlq3yKtWnVioQdkuH66+ZPbUFynUzVi8LqGvzB3zb4/PjfYOby8QeBCyJBkGVt2s4uOhd3NHLvW9SqkrLV9h5tS8HZrUronZjI/g5+ngABdSVSxgaABoAqlSnFxjZkRVlZhERXLFLXXH978Qos7FIc0g3HHcc+8d6pNnaDflx9StF2IaMJXCpcHQ0pZHJILGeTzYxxc1g1e/kNBxJ4HC4b5PoKY9m8sv0ppLEi/wBUbNv6+9bVNGW9oaW1Uhsdmi+51J7z/dlfp6kb04Oyert8v3jfknpZZcidlya+3A427DxJ4q/A0RBhAs1soJ8CACfUCsk9ijSMGoOxGq5MdSdSi1T3Vmu9p3JptRkZGUaq2oVJW9XaOU9j6EnC31XHh4rIOZ6lbC4mFeF478rlMicHFlC9Xi9XUUPEREB6me3FFhsZxLeGPUnRxHD9Ud/Nc2JxEMPTc5/2y8IObsiHBij+sOXUPebA8nO0962GgtawsANgNgFr1HSlpufP4D6vee/uWdpXEBeL7HozSlUlydGIktkZJe3UYTFe9cV7+VnLckIrHXqrrkysm5AxqhJAqIx8/B2h+u0auhPO425GyyFNUNkYyRpu17Q4HuIuPeqgdLlY7o2b0kB4Flx9kklvsss7WZrfNTu+H9b+hk0RFYzCIiAK3NA14s4A+8d4PAq4iA1nEejEvWRyw1E5Yx13QSTSOYRaxy3Pfexus/DJnY1w5e3ir6hujdE4uaMzHG7mjcH6wWEl0c8625+zFapKTTlwrBwVmRilAteLtNwrTmrsi1JXRQx8jCL8QeB2VuCVzNI3Zf8ATfqz0Hh7FOe1RZYAVw18DCpLPG8Zdq0f5NI1GtOC6MXA0kYQebCCPUbK43E4D9Mjxa78FruISdqwPmjXX4rHPxDL5ozHvJDfxK8Fe0sVTm6d1Kzte3pY2qKjCKlJ2N2bXQnZ9/AOPwVM+IRM3P7xDffr7Fz7F8Troqc1EbHPbmDbNaRE1u73PLddtASdz3LF4f02p3fn45IXcS0dYzxuO17F9BhKeNxVLpdEu5Xfm/sYwj0kc8Itr94N/rekDSCAXW5Rg3PcXm3sC5v0r6W1bJHU8QbTRECzo79c9pGvzp837oB03Wy0+NUTwMtTCL8HuyO/dfYqzjeEUtTHZ08DXNvlk62PTuOuypV9ltvNJOUv/Xpsvkejga0aVVdLHTw27+8meTTG2VFOIXH5+nFnA7uZfsSDnpoe8d4W8tavn5sM9LKJYJW54z2ZoXte3wuLgg8iui9H/KlE8BlawwSbdaxrnQu21IF3M9o71pSqZPcqKzXadWP9mScnVoLNF62W69V4G+orFDiEM4zQyxSjnG9rvcVMEK68yPBcWnZotgK7HGqBURg5Q4OcPot7Th4gbL1we7QfNjnoX+gbDx18FRy7CVF8kLFpHSXpYiQ6QfOPH+FGfON/rEXDR6eCyUMTWNaxos1rQABwAFgFTT0zYxZotrc7kkndzidSe8q6qJcmkpaKK2CIikoEREAREQBERAWX0rScwu131m6H081ZkZKNssn8LvwUxFm6a408P2xRwT20MJUYg5u8dj3ut8FiK3GnkFrQ1neDcrb5ImuFnAEcitaxnoydXw3cOMfH7vPwXm4qOLUXlm2vgn5HLUjWjrF3MLFQSSmzbuPID2rOYd0PAs6Y3/VHxKldE3M6lzBpI15zg+dqTl9FtPQVnFTB4Gm4Kctb8cE0qKms83dspjiDQGtADQLADZcg8sWF01PJTyQ5Y5pi/PG3RpaNpS36JzG3f6F12cPLSGFrXcHOBcB35QRfwuFhKPoTStmNVMHVdUTfr6mziLbBjAAxgHCwX0WFqqjLN5Lk9GjNU3c5F0X6A19bleB1MB166YEZh+pHu7x0Heul4T5LqOIDrc9Q4cXHIy/cxvDuJK3FFtV9oVp7Oy7vXc0niZy2diHBg9OxpYyGJrCLFojbYjkdNVzfyl9EoqWIVdPaMGRrHxEnL2r2czlqNtrcra9Tc6wJPAePsWo4x0YlxSVhqi6CihddlO0jrpXbdZI4aMBGgaNbE3yk2Hl105rXVnRgMQ6VXPKVo89/dbl/Q5X0bwCor5MsUQcGkZpXACNni7n3C5XWcG8n1PE0dcXVD+TriIeDL6+m62Kgw+KCNsULGxxtGjGCwHf3nvUhUp0Ix31ZtjPatWu7Q92Pn8/QohhawBrGta0bNaAAPQFWiLoPICIiAIiIAiIgCIiAIiIAiLQvKL0inilhpoJXQdjrHuZbMczi1jb8B2XH1LSnTdSWVFJzUFdm+E2BJ0AXI8V8r9UJXGnZAIL9hskb3Oc3g9xDha+9htfipnk46XVNVV1FHUSumjfTyOY5wZmbkexhsQBfMJL67ZVo/SfovUUUhbKIywXDZGzQ9sA6Hq82cG1rjLpzXXRoxjJxnvwYzm5JOOx2HofjTMSgFWGdRURvdHJkNxcAGx+s0tc02O199LrMYpj9LS5PlM8UJffKHuALrbkDewuNe9ah5K6ijp6ZtP8AKad1VPK6R0TZBmzFoAY0GxcQxgvbjdaL08rHz4hVPbeRrHNjY5naaGtYNAR+sXnxJWMcNF1ZJaLcnPlinydvw/FIKhpfBLFM0GxdE9rwDyNjoe5SlxXyPveMSe1t8ppJOsGtuzJHlJHMEm3i5dpc8AEkgAbkmwHfdUrU+jllRrCWZXOfeUPyiS0cwpaYNEgYHSSPGa2a+VjW7XtqSb7jTlZ6C+U2SpnZSVbW5pbiOZgtdwaXZHt21ANiLcBbisP5T8Kpp5vllNWUbpCwNkp3VMIe7JfK+LXV1rAtPIW10OudEXCnqoaqVrnMhJIa0gFziwtG41AzX4bDXn2wpQlSslr53MJTalud6xDEoaeMyzyMijbYF8jg1oJNgLniSbKNhfSSkqnOZTzRyuaLlrSb2va4vuLkbcwtC8rGJipwyjnhLjE+sGbmLQzDK8dzhbxssd5PMavV0kQaczg5pOltIXEk/urCGGzU3J7q/kXlVtJI7AiIuM3CIiAIiIAiIgCIiAIiIAiIgC5v5VsFkzR1jXRBgiEb+slZGRlc5zS3OQHXzkWBvoNCuizShjXPOzWknwAuVwPpNXdf1lVK5z5XvsxrtWxh1zlaOADW8OIBK7cHCTk5J7HPXkrJM1+lrMmd7XOaS0t7Li0kEglpI4XaNO5Rc25AAvyACokcqGvv616FzGxOw5odK0Hhr6Rt7VnzwHAbDgFhKPDpvODfSSB7SslEZ7dpjL8+tZb1C5W1N23Mpq7MnhnTOXDXOdDHA8zWzmRjusIZ5rc4IsBc8DuqOnflFfiDYI2B0UQiDpYr3BmubgmwztaAMviSRcC2EqMLlkJc58V+A+csByHZWHqonMdlcLEf3cHiFhOms+exrGWmW5fpp7OaSTa/wWxU8mZosbgXWBwvCJJRfa5dqdg0E9onlZZWnwlrNpJD3NIY0+jU+0LWnfsM52LFbjsrWz0rXXgkyZmOGZudhDg9v1XA6XG9tVtHkuxGKCUSSUsjzqwVccj3Bma1w+Emw0t2m62O2616pwuMtIa0NdbRwve/eTupXQrHRAJmuBcHFrgBwNiD7h6lSdLM2nz2FlOyuuD6Euig4FVdbS08m2eFh131aFOXhSVnY707q4REUEhERAEREAREQBERAEREBCxoXpqkc6eX+mV88407st8fgvorExeCYc4ZP5CvnPGfMZ4/Bepgv8c/gclfrRMJKVMwGEOkJP0QT6bj8VBkWS6Pi0ju9nxC6YazRSXVM+Xf38FSrczjmjA2LnX/AHCfgri7LnMeFYbH2izDxuR6LXWUqPo/bap+FdC5MUc+OOVkJhAcS9jnghxI0AI1CyrSSg2zSmveRCojZpA2IA9A1t7AroKs0h09SqgPYb4BaLQoVF+pH6t/f+Cw2B7v+78Vlnec77A97licD+n934qkusviWWzPojomPyCi/wBrF/TCyqxfRYfkNF/tIP6TVlF87U678WelDqoIiKhYIiIAiIgCIiAIiIAiLy6AtVrbxSDnG/8AlK+cMX1jZ4/8SvpMuXHfKlQxtrQGMaxppo3FrGhoLjJKC6w46DXuXo4KXWh2nLXW0jnVDTCSVkbrgOD9t+zE5w9rQp+GsDZ3AbCP4hRsG/SY/CX+hIr0dS2Ocl2gLLX5d57tF2wsmZSMpOe3F9p39NyuqO6ZrnxhpDrEnQg2GRw+KvPkAtfibDxsT8F1LkwLdT9H7bfet78k/wCfq/2LP5ytOo6Hr5oIc2XrJmNzWva53txXUuhvRT5CZXvkEj5Q1vZFmta0k8dSST7AuPF1IqDg93b6m1GLzJnI6I9keAVcHmt+yFCbiAa+WMNPYke1uvBry0X9SlNJDGfcHuuutST1Rk1Y8nlDcxcbDJx42JuBz3HrCo6H4QaieGnDgw1BtnLcwbljc++W4v5vMbqF0i2g8Zf/AFfgtl8mzfy+g7i8/wDjSLCc3q1wmXS277HbsPoxDDDCCSIomMBO5DGhoJ9SkKnMvbrwHd6s9FHqIigkIiIAiIgCIiALwuXjirbipSIuVGRW3SqhxVh5KukVuXXTLl/lNN6uM/8AasHqll/FdCkcVznyh/pEZ/0B/Uf+K7cGv5DCt1TnuFfpEdtTdwt4xvHxVjEdXH7PwUrBTasp/wDcR/zrfarovSufnLRf2epazqZdCqjfU0XAhqTwsNfQVkqk6x/tP+DllsXpWR9WGAAdrb0LEVJ1j/aD+Vy66Ms1NP8AdzGfWMjhEmWppXcqiM/xLqDsbaNyuUUp+cjd9V7Xfu6rYX12ZcmLV5rwNqPVNEfEW1NQHCx6x59BeSCO4grJP2b4tUrHIWDK4ABxNie6yiPOjfFq6qDvC5lUVmY7pAfzP3/aWfgtn8nJ/LqQ8g/+g9azjcJIY4bNzX8NDf3rYOgcwFVAeTHej5sj4rOT6/gWX+p3BsyuCRYaGclS45SvJcTrTMiHqsFQ2PV5rlRxLXL6KgOVQKrYm56iIoJCFEQFLlbcrpCocFZFSw5WXlSXNVl8asmQQZ3LnvTihmkkZIxheGsy2G+9/iulOplGmogeC2p1XB3RSUMysziGF9G52yiVzSzK64Bte+uvtW1s6zit0nwy/BY6owg8lLnmd2RaxpWNn83974LCVJ1j/aD+Vy2rpBg8hALWk5SdAOa1t+GTuy5YpDZwPmke/wAV6FGpFUtWc84tyLtG3M8Dx9yygjsqcJwCoz5nMLQBxtfVbHHghO4WGJmpTujSlFpGmY27Rn2j7lBkf5v2h7lvdZ0NbKLEkd4XlL0BhBBeXSW2DrW9StSxEYRsRKm27mL6OYY2WMl7QQXm1xwsB77ra8MwOKLVjGtPcFMpMMawANAACyEUS5aks0mzWKsrHsLFJZdGMV9rFizQMKutKNYq2tUElTSrjVS1qrAVGSVIiKpIREQBeWXqICnIvCxVopuRYsuYrTmKSWqgsUkEN0SsvgU8xqkxK1yLGMdSDkqPkI5LKdUnVK2YixjRRDkvfkoWQ6pOqTMTYx/yZeinU/ql71SXFiE2BXGwqT1aqEai4sWWxq61irDFWGqLklIaqwFUGqqyq2SeAL1EVSQiIgCIiAIiIAiIgCWREB5lXmVVIpuRYoLUyKtEuLFvImRXES4sUZEyKtEuLFGRe5FUiXFjzKvURQSEREAREQBERAEREAREQBERAEREAREQBERAEREAREQBERAEREAREQBERAEREB//2Q=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28575" y="-1812925"/>
            <a:ext cx="3248025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5" name="AutoShape 4" descr="data:image/jpeg;base64,/9j/4AAQSkZJRgABAQAAAQABAAD/2wCEAAkGBhAQEA8PEBIQEBAQDxIVFRAQEBAVEBQVFBAVFRQQFBIYHiYfFxokGRIVHy8gIygpLCwsFh4xNTAqNSYrLCkBCQoKDgwOGg8PGi0kHyQvLCwuLSouLCwvKiwtLCwsKSwsLCwsKSkpLCktLCwvKSwpLCwpLSwpKiwsKSwqLCkpLP/AABEIAPIA0AMBIgACEQEDEQH/xAAcAAEAAQUBAQAAAAAAAAAAAAAABAIDBQYHAQj/xABGEAABAwIEAgUHBwoFBQAAAAABAAIDBBEFEiExQVEGEyJhcQcygZGhscEUI0JScoLRJDM0YnOSorKz8ENTY3TCFmSkw+H/xAAaAQEAAwEBAQAAAAAAAAAAAAAAAQIDBAUG/8QAMhEAAgECBQAHCAIDAQAAAAAAAAECAxEEEiExQRMyUWFxodEFIoGRscHh8CPxM0KiYv/aAAwDAQACEQMRAD8A7giIgCIiAIiIAiIgCIouI4nHA3NIdzZrQLvceDWt4lSouTsiG0ldkpUSzNaLuc1o5uIHvWIM88ur3fJmHaNljMftPOjfAXVcFDFe4jD3fXku93rdda9Glu/l6+lymaT2XzJDsdphp1rD9kl3uVJ6QUw3kA+014HrIUljXdze4KvKfrexR7nY/n+B7/avl+S3BiUMnmSRu8Hi/qUlQqjCoZPPjjceZYM37w1ChHBpYtaaZ7P9KUmSI9wv2m+sqcsHs7ePr+CM01ur+H79zNIsXSYwc3VVDOqk4G943eDuHpWUWcoOLsy8ZqWwREVSwREQBERAEREAREQBWKytjhbnkcGt79yeQHE9wXtZVCJjnuubbAbuJNmtHeSQPSodJQHN189nzHYbsiH1Ix73bnw0WkYreW31LxStmlsR34jVzfo8LYm/5lUS0kcxELn1qNJgtY/85XFvdDEG29OZZp8ioIW8ajj1Ul8L/W5PTuPVSXwv9bmuT9FKnePEZgf12uI9jwsfNS43T3dHKyqaODX9s/ckHucVujfC6vtDTwC1WMmuslJd8V9rM0ji6n+1n4pGi0HlJkYclZTvYRu4Mc0jxY5W6LFzLI+rkLS8uLYmggiNg4jkT7vErcsTwWKobleLEDsvHnN8Dy7lzyvwp1PK6M9lw+k3RrwdnW/shdlB0KyfRxyy/dvudEaNHFaxWWS44NiixPW+6ycGLjjotDbWlpsVNixDvXDWjldmckoZXZm9NrgdivHYgOa01mJngVJoOvqTaM5WA6zOGngxvFeZWrqDyrVvZIvCi5a7JcmxTYy1urnAeJViPHi/82yWXvYwlv72ylYf0bhjs5zesf8AXl7Tr8wNmrLhoWaVaW7UfDXz2IcqUdk35GAqjPM3KaZw5Oc+MEcxa+o7lKpKmojaGvhe+2zhIwm3AHXVZZFplqWtnf8Az6GV4XzZV5+pAGLtHnslj+2w29YupkU7Xi7XBw7iCqyFElw5hOZvYd9Zuij+SPY/J+hb3X3EtFBZWOYckvoeBofFX210Z2e312SNaD5s+x7mcrR3ZfReBwO2vgvVsAiIgCIiAgV3ampmHbNJJbmWMs32vv6FJlKx3SEujENS0E/J5Mz2jcxOaWyW8AQ77qyLZGyNa9hDmuAIcNiDqCFs17sX8Pjf+i817kX+3uWUXpC8QxBKp6yy8c5RZZrKGwTvlzQNd1qXTyuiDIZC4B3WFl+YLS638KmVddZaR0owutxCSOOCO0MVy6aUhkWcjSxOrgBp2QdXHkmHxEKVVTm0kt29DswmlVMsVtU1zWlpBIvtrppf3hWo6xTcP8k7i0iWqfc2/RYj2SDc2kd6Po8FsdB5N42Czn1UvfNJAD/AwH1rHF+1KFWealeXhFv7GuJkpVLrY1SSqJyxt855bf7x7Lfj6Quj4dUNhaxg1DQB48yscfJ7BmDx1rXAtOkgI7Nrbt7gsg/BCPNeR3OHx09y8WljIQqSnUum+1MitJShGENl9TLxV4dsVebUBazLSzx65cw5s19m6sx1/evUp4iNRXi7nG4m3iQKsFaxFXd6lR1x5rdNMizM8ixTK481ebWnmrZRqSKynzsI47tPIjZQ8KmbKyxAuLaEDY7e4r2sxhsMT5XkBrG38TwaO8mw9KwnQ2qc8SyHQEtA9F/xXFUssRBdqd/Dg6I081GUnsrGy/I27tuw82G3s2Xolc2wfYg7PG3gRwVxr0Lg643BXR0durocmVLYrRWaZ2hadSw2v3bg+ohXlMXdXLJ3QREViSzPmddjbajVzhcAHhbifZ7jrrqaegJMANRTHV0BIEjDxdGdrHfLt4brZyoU5W9GWXR6p7r9+ppGrk0tdcojUHSGlqOyyQNk/wAqTsSd/ZO/iLqc+ErXsS6MRVYcHANflNngceGYcQuWO6RVNO9zI5p2FjizK2V5ZcHLYMvbccl6FDBwxN+ilZrdP1/B008LCur03bufr+DtUrSsbVF2wG+i57Fj2JEDrKicX2b2M/qDbhbD0PpZZXvnmMjnBwZH1r3OIc4dt4B0FmkDb6RXnY+MMLTcnNN8JcvZLgxdBRllcl8DY6LCLm7rOcNydWN7gPpOWUbAwa2zO+s7X1DYK6WhoDRoAFSuChg4r+Sr70vJeC4+pjKfEdi6x19yVdDQoqrbIQu1x7DO5JXhCpbKCvc4WbXDLXLb6ccNPcsXiODskvcZH8Ht39I4hZi68kZcWXmYjAr/ACUPdkuzZl4z4ZzjEJ30z+rl0O4d9Fw5gqx/1K0cVtfSfBhVU72W+cYC6M3sQ4Dzb8jsf/i0bBOi0tRrGzs/5jrtYPvbn0KMHjOnht73J30cOppybSS7TJN6VDv9RVf/AFaN9dOWp9QWdoPJ9E2xleXHlG1rR4Zjcn2LKs6J0g/wyfGST4FegnUEnhY6Xb8F6nO34hPiDw0gxQMN8rvOcfrOHPkOC3HDHdUxrGaNH93WQl6G0btoy082uN/WbqJL0ami1gk61o/wpt/BsnPxVKdPJJzlq3yKtWnVioQdkuH66+ZPbUFynUzVi8LqGvzB3zb4/PjfYOby8QeBCyJBkGVt2s4uOhd3NHLvW9SqkrLV9h5tS8HZrUronZjI/g5+ngABdSVSxgaABoAqlSnFxjZkRVlZhERXLFLXXH978Qos7FIc0g3HHcc+8d6pNnaDflx9StF2IaMJXCpcHQ0pZHJILGeTzYxxc1g1e/kNBxJ4HC4b5PoKY9m8sv0ppLEi/wBUbNv6+9bVNGW9oaW1Uhsdmi+51J7z/dlfp6kb04Oyert8v3jfknpZZcidlya+3A427DxJ4q/A0RBhAs1soJ8CACfUCsk9ijSMGoOxGq5MdSdSi1T3Vmu9p3JptRkZGUaq2oVJW9XaOU9j6EnC31XHh4rIOZ6lbC4mFeF478rlMicHFlC9Xi9XUUPEREB6me3FFhsZxLeGPUnRxHD9Ud/Nc2JxEMPTc5/2y8IObsiHBij+sOXUPebA8nO0962GgtawsANgNgFr1HSlpufP4D6vee/uWdpXEBeL7HozSlUlydGIktkZJe3UYTFe9cV7+VnLckIrHXqrrkysm5AxqhJAqIx8/B2h+u0auhPO425GyyFNUNkYyRpu17Q4HuIuPeqgdLlY7o2b0kB4Flx9kklvsss7WZrfNTu+H9b+hk0RFYzCIiAK3NA14s4A+8d4PAq4iA1nEejEvWRyw1E5Yx13QSTSOYRaxy3Pfexus/DJnY1w5e3ir6hujdE4uaMzHG7mjcH6wWEl0c8625+zFapKTTlwrBwVmRilAteLtNwrTmrsi1JXRQx8jCL8QeB2VuCVzNI3Zf8ATfqz0Hh7FOe1RZYAVw18DCpLPG8Zdq0f5NI1GtOC6MXA0kYQebCCPUbK43E4D9Mjxa78FruISdqwPmjXX4rHPxDL5ozHvJDfxK8Fe0sVTm6d1Kzte3pY2qKjCKlJ2N2bXQnZ9/AOPwVM+IRM3P7xDffr7Fz7F8Troqc1EbHPbmDbNaRE1u73PLddtASdz3LF4f02p3fn45IXcS0dYzxuO17F9BhKeNxVLpdEu5Xfm/sYwj0kc8Itr94N/rekDSCAXW5Rg3PcXm3sC5v0r6W1bJHU8QbTRECzo79c9pGvzp837oB03Wy0+NUTwMtTCL8HuyO/dfYqzjeEUtTHZ08DXNvlk62PTuOuypV9ltvNJOUv/Xpsvkejga0aVVdLHTw27+8meTTG2VFOIXH5+nFnA7uZfsSDnpoe8d4W8tavn5sM9LKJYJW54z2ZoXte3wuLgg8iui9H/KlE8BlawwSbdaxrnQu21IF3M9o71pSqZPcqKzXadWP9mScnVoLNF62W69V4G+orFDiEM4zQyxSjnG9rvcVMEK68yPBcWnZotgK7HGqBURg5Q4OcPot7Th4gbL1we7QfNjnoX+gbDx18FRy7CVF8kLFpHSXpYiQ6QfOPH+FGfON/rEXDR6eCyUMTWNaxos1rQABwAFgFTT0zYxZotrc7kkndzidSe8q6qJcmkpaKK2CIikoEREAREQBERAWX0rScwu131m6H081ZkZKNssn8LvwUxFm6a408P2xRwT20MJUYg5u8dj3ut8FiK3GnkFrQ1neDcrb5ImuFnAEcitaxnoydXw3cOMfH7vPwXm4qOLUXlm2vgn5HLUjWjrF3MLFQSSmzbuPID2rOYd0PAs6Y3/VHxKldE3M6lzBpI15zg+dqTl9FtPQVnFTB4Gm4Kctb8cE0qKms83dspjiDQGtADQLADZcg8sWF01PJTyQ5Y5pi/PG3RpaNpS36JzG3f6F12cPLSGFrXcHOBcB35QRfwuFhKPoTStmNVMHVdUTfr6mziLbBjAAxgHCwX0WFqqjLN5Lk9GjNU3c5F0X6A19bleB1MB166YEZh+pHu7x0Heul4T5LqOIDrc9Q4cXHIy/cxvDuJK3FFtV9oVp7Oy7vXc0niZy2diHBg9OxpYyGJrCLFojbYjkdNVzfyl9EoqWIVdPaMGRrHxEnL2r2czlqNtrcra9Tc6wJPAePsWo4x0YlxSVhqi6CihddlO0jrpXbdZI4aMBGgaNbE3yk2Hl105rXVnRgMQ6VXPKVo89/dbl/Q5X0bwCor5MsUQcGkZpXACNni7n3C5XWcG8n1PE0dcXVD+TriIeDL6+m62Kgw+KCNsULGxxtGjGCwHf3nvUhUp0Ix31ZtjPatWu7Q92Pn8/QohhawBrGta0bNaAAPQFWiLoPICIiAIiIAiIgCIiAIiIAiLQvKL0inilhpoJXQdjrHuZbMczi1jb8B2XH1LSnTdSWVFJzUFdm+E2BJ0AXI8V8r9UJXGnZAIL9hskb3Oc3g9xDha+9htfipnk46XVNVV1FHUSumjfTyOY5wZmbkexhsQBfMJL67ZVo/SfovUUUhbKIywXDZGzQ9sA6Hq82cG1rjLpzXXRoxjJxnvwYzm5JOOx2HofjTMSgFWGdRURvdHJkNxcAGx+s0tc02O199LrMYpj9LS5PlM8UJffKHuALrbkDewuNe9ah5K6ijp6ZtP8AKad1VPK6R0TZBmzFoAY0GxcQxgvbjdaL08rHz4hVPbeRrHNjY5naaGtYNAR+sXnxJWMcNF1ZJaLcnPlinydvw/FIKhpfBLFM0GxdE9rwDyNjoe5SlxXyPveMSe1t8ppJOsGtuzJHlJHMEm3i5dpc8AEkgAbkmwHfdUrU+jllRrCWZXOfeUPyiS0cwpaYNEgYHSSPGa2a+VjW7XtqSb7jTlZ6C+U2SpnZSVbW5pbiOZgtdwaXZHt21ANiLcBbisP5T8Kpp5vllNWUbpCwNkp3VMIe7JfK+LXV1rAtPIW10OudEXCnqoaqVrnMhJIa0gFziwtG41AzX4bDXn2wpQlSslr53MJTalud6xDEoaeMyzyMijbYF8jg1oJNgLniSbKNhfSSkqnOZTzRyuaLlrSb2va4vuLkbcwtC8rGJipwyjnhLjE+sGbmLQzDK8dzhbxssd5PMavV0kQaczg5pOltIXEk/urCGGzU3J7q/kXlVtJI7AiIuM3CIiAIiIAiIgCIiAIiIAiIgC5v5VsFkzR1jXRBgiEb+slZGRlc5zS3OQHXzkWBvoNCuizShjXPOzWknwAuVwPpNXdf1lVK5z5XvsxrtWxh1zlaOADW8OIBK7cHCTk5J7HPXkrJM1+lrMmd7XOaS0t7Li0kEglpI4XaNO5Rc25AAvyACokcqGvv616FzGxOw5odK0Hhr6Rt7VnzwHAbDgFhKPDpvODfSSB7SslEZ7dpjL8+tZb1C5W1N23Mpq7MnhnTOXDXOdDHA8zWzmRjusIZ5rc4IsBc8DuqOnflFfiDYI2B0UQiDpYr3BmubgmwztaAMviSRcC2EqMLlkJc58V+A+csByHZWHqonMdlcLEf3cHiFhOms+exrGWmW5fpp7OaSTa/wWxU8mZosbgXWBwvCJJRfa5dqdg0E9onlZZWnwlrNpJD3NIY0+jU+0LWnfsM52LFbjsrWz0rXXgkyZmOGZudhDg9v1XA6XG9tVtHkuxGKCUSSUsjzqwVccj3Bma1w+Emw0t2m62O2616pwuMtIa0NdbRwve/eTupXQrHRAJmuBcHFrgBwNiD7h6lSdLM2nz2FlOyuuD6Euig4FVdbS08m2eFh131aFOXhSVnY707q4REUEhERAEREAREQBERAEREBCxoXpqkc6eX+mV88407st8fgvorExeCYc4ZP5CvnPGfMZ4/Bepgv8c/gclfrRMJKVMwGEOkJP0QT6bj8VBkWS6Pi0ju9nxC6YazRSXVM+Xf38FSrczjmjA2LnX/AHCfgri7LnMeFYbH2izDxuR6LXWUqPo/bap+FdC5MUc+OOVkJhAcS9jnghxI0AI1CyrSSg2zSmveRCojZpA2IA9A1t7AroKs0h09SqgPYb4BaLQoVF+pH6t/f+Cw2B7v+78Vlnec77A97licD+n934qkusviWWzPojomPyCi/wBrF/TCyqxfRYfkNF/tIP6TVlF87U678WelDqoIiKhYIiIAiIgCIiAIiIAiLy6AtVrbxSDnG/8AlK+cMX1jZ4/8SvpMuXHfKlQxtrQGMaxppo3FrGhoLjJKC6w46DXuXo4KXWh2nLXW0jnVDTCSVkbrgOD9t+zE5w9rQp+GsDZ3AbCP4hRsG/SY/CX+hIr0dS2Ocl2gLLX5d57tF2wsmZSMpOe3F9p39NyuqO6ZrnxhpDrEnQg2GRw+KvPkAtfibDxsT8F1LkwLdT9H7bfet78k/wCfq/2LP5ytOo6Hr5oIc2XrJmNzWva53txXUuhvRT5CZXvkEj5Q1vZFmta0k8dSST7AuPF1IqDg93b6m1GLzJnI6I9keAVcHmt+yFCbiAa+WMNPYke1uvBry0X9SlNJDGfcHuuutST1Rk1Y8nlDcxcbDJx42JuBz3HrCo6H4QaieGnDgw1BtnLcwbljc++W4v5vMbqF0i2g8Zf/AFfgtl8mzfy+g7i8/wDjSLCc3q1wmXS277HbsPoxDDDCCSIomMBO5DGhoJ9SkKnMvbrwHd6s9FHqIigkIiIAiIgCIiALwuXjirbipSIuVGRW3SqhxVh5KukVuXXTLl/lNN6uM/8AasHqll/FdCkcVznyh/pEZ/0B/Uf+K7cGv5DCt1TnuFfpEdtTdwt4xvHxVjEdXH7PwUrBTasp/wDcR/zrfarovSufnLRf2epazqZdCqjfU0XAhqTwsNfQVkqk6x/tP+DllsXpWR9WGAAdrb0LEVJ1j/aD+Vy66Ms1NP8AdzGfWMjhEmWppXcqiM/xLqDsbaNyuUUp+cjd9V7Xfu6rYX12ZcmLV5rwNqPVNEfEW1NQHCx6x59BeSCO4grJP2b4tUrHIWDK4ABxNie6yiPOjfFq6qDvC5lUVmY7pAfzP3/aWfgtn8nJ/LqQ8g/+g9azjcJIY4bNzX8NDf3rYOgcwFVAeTHej5sj4rOT6/gWX+p3BsyuCRYaGclS45SvJcTrTMiHqsFQ2PV5rlRxLXL6KgOVQKrYm56iIoJCFEQFLlbcrpCocFZFSw5WXlSXNVl8asmQQZ3LnvTihmkkZIxheGsy2G+9/iulOplGmogeC2p1XB3RSUMysziGF9G52yiVzSzK64Bte+uvtW1s6zit0nwy/BY6owg8lLnmd2RaxpWNn83974LCVJ1j/aD+Vy2rpBg8hALWk5SdAOa1t+GTuy5YpDZwPmke/wAV6FGpFUtWc84tyLtG3M8Dx9yygjsqcJwCoz5nMLQBxtfVbHHghO4WGJmpTujSlFpGmY27Rn2j7lBkf5v2h7lvdZ0NbKLEkd4XlL0BhBBeXSW2DrW9StSxEYRsRKm27mL6OYY2WMl7QQXm1xwsB77ra8MwOKLVjGtPcFMpMMawANAACyEUS5aks0mzWKsrHsLFJZdGMV9rFizQMKutKNYq2tUElTSrjVS1qrAVGSVIiKpIREQBeWXqICnIvCxVopuRYsuYrTmKSWqgsUkEN0SsvgU8xqkxK1yLGMdSDkqPkI5LKdUnVK2YixjRRDkvfkoWQ6pOqTMTYx/yZeinU/ql71SXFiE2BXGwqT1aqEai4sWWxq61irDFWGqLklIaqwFUGqqyq2SeAL1EVSQiIgCIiAIiIAiIgCWREB5lXmVVIpuRYoLUyKtEuLFvImRXES4sUZEyKtEuLFGRe5FUiXFjzKvURQSEREAREQBERAEREAREQBERAEREAREQBERAEREAREQBERAEREAREQBERAEREB//2Q=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80975" y="-1660525"/>
            <a:ext cx="3248025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887" y="1978025"/>
            <a:ext cx="4054475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6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4474277"/>
              </p:ext>
            </p:extLst>
          </p:nvPr>
        </p:nvGraphicFramePr>
        <p:xfrm>
          <a:off x="1429079" y="5740896"/>
          <a:ext cx="5217808" cy="2434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8" name="Imagen de mapa de bits" r:id="rId6" imgW="8247619" imgH="3847619" progId="PBrush">
                  <p:embed/>
                </p:oleObj>
              </mc:Choice>
              <mc:Fallback>
                <p:oleObj name="Imagen de mapa de bits" r:id="rId6" imgW="8247619" imgH="3847619" progId="PBrus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9079" y="5740896"/>
                        <a:ext cx="5217808" cy="24341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50" name="Picture 14" descr="http://2.bp.blogspot.com/-SP0uOqiAsoE/T9FVumJHMzI/AAAAAAAAAFI/LvVF9_66bKc/s1600/AFICHE+ULTI-01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712" y="4899954"/>
            <a:ext cx="278130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1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" y="2214787"/>
            <a:ext cx="5350619" cy="2851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9153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213" y="2449858"/>
            <a:ext cx="5511587" cy="5523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02E4A1-8052-46EA-B81B-790AC87EB658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2" name="1 Rectángulo"/>
          <p:cNvSpPr/>
          <p:nvPr/>
        </p:nvSpPr>
        <p:spPr>
          <a:xfrm>
            <a:off x="237490" y="1203256"/>
            <a:ext cx="121189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b="1" dirty="0" smtClean="0">
                <a:latin typeface="Gill Sans MT" pitchFamily="34" charset="0"/>
              </a:rPr>
              <a:t>Retos 2014 </a:t>
            </a:r>
            <a:endParaRPr lang="es-ES" sz="4000" b="1" dirty="0">
              <a:latin typeface="Gill Sans MT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61975" y="2009775"/>
            <a:ext cx="11776075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46" tIns="65023" rIns="130046" bIns="65023" anchor="ctr"/>
          <a:lstStyle/>
          <a:p>
            <a:pPr algn="ctr">
              <a:defRPr/>
            </a:pP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endParaRPr lang="en-GB" sz="2800" b="1">
              <a:solidFill>
                <a:srgbClr val="FEA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小塚ゴシック Pr6N EL" charset="0"/>
              <a:cs typeface="Times New Roman" pitchFamily="18" charset="0"/>
              <a:sym typeface="Gill Sans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0" y="7973143"/>
            <a:ext cx="1300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latin typeface="+mn-lt"/>
              </a:rPr>
              <a:t>Formalización de la Red de Educación Fiscal y creación de una comunidad virtual </a:t>
            </a:r>
            <a:endParaRPr lang="es-ES" sz="3200" b="1" dirty="0">
              <a:latin typeface="+mn-lt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" y="3737639"/>
            <a:ext cx="7222340" cy="2947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13431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02E4A1-8052-46EA-B81B-790AC87EB658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2" name="1 Rectángulo"/>
          <p:cNvSpPr/>
          <p:nvPr/>
        </p:nvSpPr>
        <p:spPr>
          <a:xfrm>
            <a:off x="237490" y="1203256"/>
            <a:ext cx="121189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b="1" dirty="0" smtClean="0">
                <a:latin typeface="Gill Sans MT" pitchFamily="34" charset="0"/>
              </a:rPr>
              <a:t>Retos 2014 </a:t>
            </a:r>
            <a:endParaRPr lang="es-ES" sz="4000" b="1" dirty="0">
              <a:latin typeface="Gill Sans MT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61975" y="2009775"/>
            <a:ext cx="11776075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46" tIns="65023" rIns="130046" bIns="65023" anchor="ctr"/>
          <a:lstStyle/>
          <a:p>
            <a:pPr algn="ctr">
              <a:defRPr/>
            </a:pP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endParaRPr lang="en-GB" sz="2800" b="1">
              <a:solidFill>
                <a:srgbClr val="FEA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小塚ゴシック Pr6N EL" charset="0"/>
              <a:cs typeface="Times New Roman" pitchFamily="18" charset="0"/>
              <a:sym typeface="Gill Sans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0" y="8265531"/>
            <a:ext cx="1300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latin typeface="+mn-lt"/>
              </a:rPr>
              <a:t>Incorporación de experiencias europeas: IOTA   </a:t>
            </a:r>
            <a:endParaRPr lang="es-ES" sz="3200" b="1" dirty="0">
              <a:latin typeface="+mn-lt"/>
            </a:endParaRPr>
          </a:p>
        </p:txBody>
      </p:sp>
      <p:pic>
        <p:nvPicPr>
          <p:cNvPr id="5122" name="Picture 2" descr="C:\Users\Borja Diaz\AppData\Local\Microsoft\Windows\Temporary Internet Files\Content.Outlook\30121T25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912" y="2009775"/>
            <a:ext cx="8999932" cy="599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9341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02E4A1-8052-46EA-B81B-790AC87EB658}" type="slidenum">
              <a:rPr lang="en-US"/>
              <a:pPr>
                <a:defRPr/>
              </a:pPr>
              <a:t>29</a:t>
            </a:fld>
            <a:endParaRPr lang="en-US"/>
          </a:p>
        </p:txBody>
      </p:sp>
      <p:sp>
        <p:nvSpPr>
          <p:cNvPr id="2" name="1 Rectángulo"/>
          <p:cNvSpPr/>
          <p:nvPr/>
        </p:nvSpPr>
        <p:spPr>
          <a:xfrm>
            <a:off x="237490" y="1203256"/>
            <a:ext cx="121189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b="1" dirty="0" smtClean="0">
                <a:latin typeface="Gill Sans MT" pitchFamily="34" charset="0"/>
              </a:rPr>
              <a:t>Retos 2014 </a:t>
            </a:r>
            <a:endParaRPr lang="es-ES" sz="4000" b="1" dirty="0">
              <a:latin typeface="Gill Sans MT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61975" y="2009775"/>
            <a:ext cx="11776075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46" tIns="65023" rIns="130046" bIns="65023" anchor="ctr"/>
          <a:lstStyle/>
          <a:p>
            <a:pPr algn="ctr">
              <a:defRPr/>
            </a:pP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endParaRPr lang="en-GB" sz="2800" b="1">
              <a:solidFill>
                <a:srgbClr val="FEA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小塚ゴシック Pr6N EL" charset="0"/>
              <a:cs typeface="Times New Roman" pitchFamily="18" charset="0"/>
              <a:sym typeface="Gill Sans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53370" y="8666644"/>
            <a:ext cx="1300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latin typeface="+mn-lt"/>
              </a:rPr>
              <a:t>Incorporación de experiencias europeas  </a:t>
            </a:r>
            <a:endParaRPr lang="es-ES" sz="3200" b="1" dirty="0">
              <a:latin typeface="+mn-lt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032" y="2041367"/>
            <a:ext cx="7848872" cy="6613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77028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1761066" y="1061156"/>
            <a:ext cx="16856569" cy="1625600"/>
          </a:xfrm>
          <a:prstGeom prst="rect">
            <a:avLst/>
          </a:prstGeom>
        </p:spPr>
        <p:txBody>
          <a:bodyPr lIns="130039" tIns="65020" rIns="130039" bIns="65020">
            <a:normAutofit/>
          </a:bodyPr>
          <a:lstStyle/>
          <a:p>
            <a:pPr algn="ctr" eaLnBrk="1" hangingPunct="1">
              <a:defRPr/>
            </a:pPr>
            <a:r>
              <a:rPr lang="es-ES_tradnl" sz="4400" b="1" dirty="0">
                <a:solidFill>
                  <a:schemeClr val="tx1"/>
                </a:solidFill>
                <a:cs typeface="Arial" pitchFamily="34" charset="0"/>
              </a:rPr>
              <a:t>Cambio de estrategia Ministerios de Hacienda  </a:t>
            </a:r>
            <a:r>
              <a:rPr lang="es-ES_tradnl" sz="51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/>
            </a:r>
            <a:br>
              <a:rPr lang="es-ES_tradnl" sz="51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</a:br>
            <a:endParaRPr lang="es-ES" sz="51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3795" name="Picture 4" descr="http://elblogdejuanvicentesimon.files.wordpress.com/2012/09/rape_impuestos.jpg?w=6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87" y="2801904"/>
            <a:ext cx="6041813" cy="4818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5" descr="http://blog.transparency.org/wp-content/uploads/2009/11/carto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458" y="3034453"/>
            <a:ext cx="6233725" cy="5084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65105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02E4A1-8052-46EA-B81B-790AC87EB658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61975" y="2009775"/>
            <a:ext cx="11776075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46" tIns="65023" rIns="130046" bIns="65023" anchor="ctr"/>
          <a:lstStyle/>
          <a:p>
            <a:pPr algn="ctr">
              <a:defRPr/>
            </a:pP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endParaRPr lang="en-GB" sz="2800" b="1">
              <a:solidFill>
                <a:srgbClr val="FEA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小塚ゴシック Pr6N EL" charset="0"/>
              <a:cs typeface="Times New Roman" pitchFamily="18" charset="0"/>
              <a:sym typeface="Gill Sans" charset="0"/>
            </a:endParaRPr>
          </a:p>
        </p:txBody>
      </p:sp>
      <p:pic>
        <p:nvPicPr>
          <p:cNvPr id="1126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64" y="3588488"/>
            <a:ext cx="8787631" cy="3728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761" y="3588488"/>
            <a:ext cx="5299289" cy="3728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253370" y="8666644"/>
            <a:ext cx="1300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latin typeface="+mn-lt"/>
              </a:rPr>
              <a:t>Incorporación de experiencias europeas  </a:t>
            </a:r>
            <a:endParaRPr lang="es-ES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145516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902000" y="7613104"/>
            <a:ext cx="7561263" cy="15113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s-ES_tradnl" sz="36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  <a:sym typeface="Gill Sans" charset="0"/>
              </a:rPr>
              <a:t/>
            </a:r>
            <a:br>
              <a:rPr lang="es-ES_tradnl" sz="36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  <a:sym typeface="Gill Sans" charset="0"/>
              </a:rPr>
            </a:br>
            <a:r>
              <a:rPr lang="es-ES_tradnl" sz="36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  <a:sym typeface="Gill Sans" charset="0"/>
              </a:rPr>
              <a:t>Gracias por su atención </a:t>
            </a:r>
            <a:endParaRPr lang="es-ES" sz="3600" b="1" dirty="0" smtClean="0">
              <a:solidFill>
                <a:schemeClr val="accent6">
                  <a:lumMod val="75000"/>
                </a:schemeClr>
              </a:solidFill>
              <a:latin typeface="Arial" charset="0"/>
              <a:cs typeface="Arial" charset="0"/>
              <a:sym typeface="Gill Sans" charset="0"/>
            </a:endParaRPr>
          </a:p>
        </p:txBody>
      </p:sp>
      <p:pic>
        <p:nvPicPr>
          <p:cNvPr id="11266" name="Picture 2" descr="C:\Users\Borja Diaz\AppData\Local\Microsoft\Windows\Temporary Internet Files\Content.IE5\OROARCTV\su_portoalegre098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976" y="2356520"/>
            <a:ext cx="8590632" cy="520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03402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1761066" y="1061156"/>
            <a:ext cx="16856569" cy="1625600"/>
          </a:xfrm>
          <a:prstGeom prst="rect">
            <a:avLst/>
          </a:prstGeom>
        </p:spPr>
        <p:txBody>
          <a:bodyPr lIns="130039" tIns="65020" rIns="130039" bIns="65020">
            <a:normAutofit/>
          </a:bodyPr>
          <a:lstStyle/>
          <a:p>
            <a:pPr algn="ctr" eaLnBrk="1" hangingPunct="1">
              <a:defRPr/>
            </a:pPr>
            <a:r>
              <a:rPr lang="es-ES_tradnl" sz="4400" b="1" dirty="0">
                <a:solidFill>
                  <a:schemeClr val="tx1"/>
                </a:solidFill>
                <a:cs typeface="Arial" pitchFamily="34" charset="0"/>
              </a:rPr>
              <a:t>Cambio de estrategia Ministerios de Hacienda  </a:t>
            </a:r>
            <a:r>
              <a:rPr lang="es-ES_tradnl" sz="51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/>
            </a:r>
            <a:br>
              <a:rPr lang="es-ES_tradnl" sz="51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</a:br>
            <a:endParaRPr lang="es-ES" sz="51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481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29" y="3136054"/>
            <a:ext cx="6425636" cy="481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974" y="3341512"/>
            <a:ext cx="5292231" cy="4050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60906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ECCBB1-F068-48ED-84AC-97E81C3810AF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5" name="2 Marcador de contenido"/>
          <p:cNvSpPr txBox="1">
            <a:spLocks/>
          </p:cNvSpPr>
          <p:nvPr/>
        </p:nvSpPr>
        <p:spPr bwMode="auto">
          <a:xfrm>
            <a:off x="189002" y="2572544"/>
            <a:ext cx="12650102" cy="6408712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26987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hangingPunct="1">
              <a:spcBef>
                <a:spcPts val="600"/>
              </a:spcBef>
              <a:spcAft>
                <a:spcPts val="60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s-ES_tradnl" sz="3400" b="1" dirty="0">
                <a:solidFill>
                  <a:srgbClr val="002776"/>
                </a:solidFill>
                <a:latin typeface="+mn-lt"/>
              </a:rPr>
              <a:t>Objetivo </a:t>
            </a:r>
            <a:r>
              <a:rPr lang="es-ES_tradnl" sz="3400" b="1" dirty="0" smtClean="0">
                <a:solidFill>
                  <a:srgbClr val="002776"/>
                </a:solidFill>
                <a:latin typeface="+mn-lt"/>
              </a:rPr>
              <a:t>general: </a:t>
            </a:r>
            <a:r>
              <a:rPr lang="es-ES" sz="3400" b="1" dirty="0">
                <a:solidFill>
                  <a:srgbClr val="002776"/>
                </a:solidFill>
                <a:latin typeface="+mn-lt"/>
              </a:rPr>
              <a:t> </a:t>
            </a:r>
            <a:r>
              <a:rPr lang="es-ES" sz="3400" dirty="0">
                <a:solidFill>
                  <a:srgbClr val="002776"/>
                </a:solidFill>
                <a:latin typeface="+mn-lt"/>
              </a:rPr>
              <a:t>contribuir a fomentar entre la población de América Latina una mayor cultura fiscal que permita lograr una ciudadanía activa, solidaria y responsable,  consciente de la importancia del sentido social de los impuestos y de la adecuada gestión presupuestaria para el bienestar </a:t>
            </a:r>
            <a:r>
              <a:rPr lang="es-ES" sz="3400" dirty="0" smtClean="0">
                <a:solidFill>
                  <a:srgbClr val="002776"/>
                </a:solidFill>
                <a:latin typeface="+mn-lt"/>
              </a:rPr>
              <a:t>colectivo; </a:t>
            </a:r>
            <a:endParaRPr lang="es-ES_tradnl" sz="3400" dirty="0">
              <a:solidFill>
                <a:srgbClr val="002776"/>
              </a:solidFill>
              <a:latin typeface="+mn-lt"/>
            </a:endParaRP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s-ES_tradnl" sz="3400" b="1" dirty="0" smtClean="0">
                <a:solidFill>
                  <a:srgbClr val="002776"/>
                </a:solidFill>
                <a:latin typeface="+mn-lt"/>
              </a:rPr>
              <a:t>Objetivo </a:t>
            </a:r>
            <a:r>
              <a:rPr lang="es-ES_tradnl" sz="3400" b="1" dirty="0">
                <a:solidFill>
                  <a:srgbClr val="002776"/>
                </a:solidFill>
                <a:latin typeface="+mn-lt"/>
              </a:rPr>
              <a:t>específico: </a:t>
            </a:r>
            <a:r>
              <a:rPr lang="es-ES_tradnl" sz="3400" dirty="0">
                <a:solidFill>
                  <a:srgbClr val="002776"/>
                </a:solidFill>
                <a:latin typeface="+mn-lt"/>
              </a:rPr>
              <a:t>fortalecimiento de los programas de América Latina; </a:t>
            </a:r>
            <a:endParaRPr lang="es-ES_tradnl" sz="3400" dirty="0" smtClean="0">
              <a:solidFill>
                <a:srgbClr val="002776"/>
              </a:solidFill>
              <a:latin typeface="+mn-lt"/>
            </a:endParaRP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s-ES_tradnl" sz="3400" b="1" dirty="0" smtClean="0">
                <a:solidFill>
                  <a:srgbClr val="002776"/>
                </a:solidFill>
                <a:latin typeface="+mn-lt"/>
              </a:rPr>
              <a:t>Socio coordinador responsable</a:t>
            </a:r>
            <a:r>
              <a:rPr lang="es-ES_tradnl" sz="3400" dirty="0" smtClean="0">
                <a:solidFill>
                  <a:srgbClr val="002776"/>
                </a:solidFill>
                <a:latin typeface="+mn-lt"/>
              </a:rPr>
              <a:t>: FIIAPP (España); </a:t>
            </a:r>
            <a:endParaRPr lang="es-ES_tradnl" sz="3400" dirty="0">
              <a:solidFill>
                <a:srgbClr val="002776"/>
              </a:solidFill>
              <a:latin typeface="+mn-lt"/>
            </a:endParaRP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s-ES_tradnl" sz="3400" b="1" dirty="0" smtClean="0">
                <a:solidFill>
                  <a:srgbClr val="002776"/>
                </a:solidFill>
                <a:latin typeface="+mn-lt"/>
              </a:rPr>
              <a:t>Socios operativos: </a:t>
            </a:r>
            <a:r>
              <a:rPr lang="es-ES_tradnl" sz="3400" dirty="0">
                <a:solidFill>
                  <a:srgbClr val="002776"/>
                </a:solidFill>
                <a:latin typeface="+mn-lt"/>
              </a:rPr>
              <a:t> </a:t>
            </a:r>
            <a:r>
              <a:rPr lang="es-ES_tradnl" sz="3400" dirty="0" smtClean="0">
                <a:solidFill>
                  <a:srgbClr val="002776"/>
                </a:solidFill>
                <a:latin typeface="+mn-lt"/>
              </a:rPr>
              <a:t>Ministerio de Hacienda de El Salvador y ESAF de Brasil; </a:t>
            </a:r>
          </a:p>
          <a:p>
            <a:pPr algn="l" eaLnBrk="1" hangingPunct="1">
              <a:spcBef>
                <a:spcPts val="600"/>
              </a:spcBef>
              <a:spcAft>
                <a:spcPts val="60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s-ES_tradnl" sz="3400" b="1" dirty="0" smtClean="0">
                <a:solidFill>
                  <a:srgbClr val="002776"/>
                </a:solidFill>
                <a:latin typeface="+mn-lt"/>
              </a:rPr>
              <a:t>Duración de la </a:t>
            </a:r>
            <a:r>
              <a:rPr lang="es-ES_tradnl" sz="3400" b="1" dirty="0">
                <a:solidFill>
                  <a:srgbClr val="002776"/>
                </a:solidFill>
                <a:latin typeface="+mn-lt"/>
              </a:rPr>
              <a:t>acción:  </a:t>
            </a:r>
            <a:r>
              <a:rPr lang="es-ES_tradnl" sz="3400" dirty="0" smtClean="0">
                <a:solidFill>
                  <a:srgbClr val="002776"/>
                </a:solidFill>
                <a:latin typeface="+mn-lt"/>
              </a:rPr>
              <a:t>2013 – 2015. </a:t>
            </a:r>
            <a:endParaRPr lang="es-ES" sz="3400" dirty="0">
              <a:solidFill>
                <a:srgbClr val="002776"/>
              </a:solidFill>
              <a:latin typeface="+mn-lt"/>
            </a:endParaRPr>
          </a:p>
          <a:p>
            <a:pPr marL="612775" lvl="1" indent="-342900" algn="just" eaLnBrk="1" hangingPunct="1">
              <a:spcBef>
                <a:spcPts val="60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endParaRPr lang="es-ES" sz="3400" dirty="0" smtClean="0">
              <a:solidFill>
                <a:srgbClr val="002776"/>
              </a:solidFill>
              <a:latin typeface="+mn-lt"/>
            </a:endParaRPr>
          </a:p>
          <a:p>
            <a:pPr marL="612775" lvl="1" indent="-342900" algn="just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endParaRPr lang="es-ES" sz="3400" dirty="0" smtClean="0">
              <a:solidFill>
                <a:srgbClr val="002776"/>
              </a:solidFill>
              <a:latin typeface="+mn-lt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85877" y="1106806"/>
            <a:ext cx="11988800" cy="9588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sz="40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Arial" pitchFamily="34" charset="0"/>
              </a:rPr>
              <a:t>Acción: Fortalecimiento </a:t>
            </a:r>
            <a:r>
              <a:rPr lang="es-ES_tradnl" sz="40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Arial" pitchFamily="34" charset="0"/>
              </a:rPr>
              <a:t>de </a:t>
            </a:r>
            <a:r>
              <a:rPr lang="es-ES_tradnl" sz="40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Arial" pitchFamily="34" charset="0"/>
              </a:rPr>
              <a:t>los programa de educación fiscal </a:t>
            </a:r>
            <a:r>
              <a:rPr lang="es-ES" sz="3200" b="1" dirty="0" smtClean="0">
                <a:latin typeface="+mn-lt"/>
                <a:cs typeface="Arial" pitchFamily="34" charset="0"/>
              </a:rPr>
              <a:t/>
            </a:r>
            <a:br>
              <a:rPr lang="es-ES" sz="3200" b="1" dirty="0" smtClean="0">
                <a:latin typeface="+mn-lt"/>
                <a:cs typeface="Arial" pitchFamily="34" charset="0"/>
              </a:rPr>
            </a:br>
            <a:r>
              <a:rPr lang="es-ES_tradnl" sz="3200" b="1" dirty="0" smtClean="0">
                <a:latin typeface="+mn-lt"/>
              </a:rPr>
              <a:t>     </a:t>
            </a:r>
            <a:endParaRPr lang="es-ES" sz="3200" b="1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88972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9" y="-358037"/>
            <a:ext cx="262663" cy="716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0030" tIns="65016" rIns="130030" bIns="65016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669752" y="1075262"/>
            <a:ext cx="10918043" cy="794149"/>
          </a:xfrm>
          <a:prstGeom prst="rect">
            <a:avLst/>
          </a:prstGeom>
        </p:spPr>
        <p:txBody>
          <a:bodyPr wrap="square" lIns="92878" tIns="46439" rIns="92878" bIns="46439">
            <a:spAutoFit/>
          </a:bodyPr>
          <a:lstStyle/>
          <a:p>
            <a:pPr marL="406345" indent="-406345"/>
            <a:r>
              <a:rPr lang="es-ES" sz="4600" b="1" dirty="0" smtClean="0">
                <a:solidFill>
                  <a:schemeClr val="accent2"/>
                </a:solidFill>
                <a:latin typeface="+mn-lt"/>
                <a:cs typeface="Arial" pitchFamily="34" charset="0"/>
              </a:rPr>
              <a:t>Países participantes     </a:t>
            </a:r>
            <a:endParaRPr lang="es-ES" sz="4600" b="1" dirty="0">
              <a:solidFill>
                <a:schemeClr val="accent2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52" y="2212504"/>
            <a:ext cx="5718497" cy="693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811560" y="2358872"/>
            <a:ext cx="5544616" cy="8710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Arial" pitchFamily="34" charset="0"/>
              <a:buChar char="•"/>
            </a:pPr>
            <a:r>
              <a:rPr lang="es-ES" sz="4000" dirty="0" smtClean="0">
                <a:latin typeface="Gill Sans MT" pitchFamily="34" charset="0"/>
              </a:rPr>
              <a:t>Bolivia:  </a:t>
            </a:r>
          </a:p>
          <a:p>
            <a:pPr marL="571500" indent="-571500" algn="l">
              <a:buFont typeface="Arial" pitchFamily="34" charset="0"/>
              <a:buChar char="•"/>
            </a:pPr>
            <a:r>
              <a:rPr lang="es-ES" sz="4000" dirty="0" smtClean="0">
                <a:latin typeface="Gill Sans MT" pitchFamily="34" charset="0"/>
              </a:rPr>
              <a:t>Brasil</a:t>
            </a:r>
          </a:p>
          <a:p>
            <a:pPr marL="571500" indent="-571500" algn="l">
              <a:buFont typeface="Arial" pitchFamily="34" charset="0"/>
              <a:buChar char="•"/>
            </a:pPr>
            <a:r>
              <a:rPr lang="es-ES" sz="4000" dirty="0" smtClean="0">
                <a:latin typeface="Gill Sans MT" pitchFamily="34" charset="0"/>
              </a:rPr>
              <a:t>Chile </a:t>
            </a:r>
            <a:endParaRPr lang="es-ES" sz="4000" dirty="0" smtClean="0">
              <a:latin typeface="Gill Sans MT" pitchFamily="34" charset="0"/>
            </a:endParaRPr>
          </a:p>
          <a:p>
            <a:pPr marL="571500" indent="-571500" algn="l">
              <a:buFont typeface="Arial" pitchFamily="34" charset="0"/>
              <a:buChar char="•"/>
            </a:pPr>
            <a:r>
              <a:rPr lang="es-ES" sz="4000" dirty="0" smtClean="0">
                <a:latin typeface="Gill Sans MT" pitchFamily="34" charset="0"/>
              </a:rPr>
              <a:t>Costa Rica</a:t>
            </a:r>
            <a:endParaRPr lang="es-ES" sz="4000" dirty="0" smtClean="0">
              <a:latin typeface="Gill Sans MT" pitchFamily="34" charset="0"/>
            </a:endParaRPr>
          </a:p>
          <a:p>
            <a:pPr marL="571500" indent="-571500" algn="l">
              <a:buFont typeface="Arial" pitchFamily="34" charset="0"/>
              <a:buChar char="•"/>
            </a:pPr>
            <a:r>
              <a:rPr lang="es-ES" sz="4000" dirty="0" smtClean="0">
                <a:latin typeface="Gill Sans MT" pitchFamily="34" charset="0"/>
              </a:rPr>
              <a:t>El Salvador </a:t>
            </a:r>
          </a:p>
          <a:p>
            <a:pPr marL="571500" indent="-571500" algn="l">
              <a:buFont typeface="Arial" pitchFamily="34" charset="0"/>
              <a:buChar char="•"/>
            </a:pPr>
            <a:r>
              <a:rPr lang="es-ES" sz="4000" dirty="0" smtClean="0">
                <a:latin typeface="Gill Sans MT" pitchFamily="34" charset="0"/>
              </a:rPr>
              <a:t>Ecuador</a:t>
            </a:r>
          </a:p>
          <a:p>
            <a:pPr marL="571500" indent="-571500" algn="l">
              <a:buFont typeface="Arial" pitchFamily="34" charset="0"/>
              <a:buChar char="•"/>
            </a:pPr>
            <a:r>
              <a:rPr lang="es-ES" sz="4000" dirty="0" smtClean="0">
                <a:latin typeface="Gill Sans MT" pitchFamily="34" charset="0"/>
              </a:rPr>
              <a:t>Guatemala </a:t>
            </a:r>
          </a:p>
          <a:p>
            <a:pPr marL="571500" indent="-571500" algn="l">
              <a:buFont typeface="Arial" pitchFamily="34" charset="0"/>
              <a:buChar char="•"/>
            </a:pPr>
            <a:r>
              <a:rPr lang="es-ES" sz="4000" dirty="0" smtClean="0">
                <a:latin typeface="Gill Sans MT" pitchFamily="34" charset="0"/>
              </a:rPr>
              <a:t>Honduras</a:t>
            </a:r>
          </a:p>
          <a:p>
            <a:pPr marL="571500" indent="-571500" algn="l">
              <a:buFont typeface="Arial" pitchFamily="34" charset="0"/>
              <a:buChar char="•"/>
            </a:pPr>
            <a:r>
              <a:rPr lang="es-ES" sz="4000" dirty="0" smtClean="0">
                <a:latin typeface="Gill Sans MT" pitchFamily="34" charset="0"/>
              </a:rPr>
              <a:t>México </a:t>
            </a:r>
          </a:p>
          <a:p>
            <a:pPr marL="571500" indent="-571500" algn="l">
              <a:buFont typeface="Arial" pitchFamily="34" charset="0"/>
              <a:buChar char="•"/>
            </a:pPr>
            <a:r>
              <a:rPr lang="es-ES" sz="4000" dirty="0" smtClean="0">
                <a:latin typeface="Gill Sans MT" pitchFamily="34" charset="0"/>
              </a:rPr>
              <a:t>Perú</a:t>
            </a:r>
          </a:p>
          <a:p>
            <a:pPr marL="571500" indent="-571500" algn="l">
              <a:buFont typeface="Arial" pitchFamily="34" charset="0"/>
              <a:buChar char="•"/>
            </a:pPr>
            <a:r>
              <a:rPr lang="es-ES" sz="4000" dirty="0" smtClean="0">
                <a:latin typeface="Gill Sans MT" pitchFamily="34" charset="0"/>
              </a:rPr>
              <a:t>Uruguay </a:t>
            </a:r>
          </a:p>
          <a:p>
            <a:pPr marL="571500" indent="-571500" algn="l">
              <a:buFont typeface="Arial" pitchFamily="34" charset="0"/>
              <a:buChar char="•"/>
            </a:pPr>
            <a:endParaRPr lang="es-ES" sz="4000" dirty="0" smtClean="0">
              <a:latin typeface="Gill Sans MT" pitchFamily="34" charset="0"/>
            </a:endParaRPr>
          </a:p>
          <a:p>
            <a:pPr marL="571500" indent="-571500" algn="l">
              <a:buFont typeface="Arial" pitchFamily="34" charset="0"/>
              <a:buChar char="•"/>
            </a:pPr>
            <a:endParaRPr lang="es-ES" sz="4000" dirty="0" smtClean="0">
              <a:latin typeface="Gill Sans MT" pitchFamily="34" charset="0"/>
            </a:endParaRPr>
          </a:p>
          <a:p>
            <a:pPr marL="571500" indent="-571500">
              <a:buFont typeface="Arial" pitchFamily="34" charset="0"/>
              <a:buChar char="•"/>
            </a:pPr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322093685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9" y="-358037"/>
            <a:ext cx="262663" cy="716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0030" tIns="65016" rIns="130030" bIns="65016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1101800" y="1075262"/>
            <a:ext cx="10918043" cy="794149"/>
          </a:xfrm>
          <a:prstGeom prst="rect">
            <a:avLst/>
          </a:prstGeom>
        </p:spPr>
        <p:txBody>
          <a:bodyPr wrap="square" lIns="92878" tIns="46439" rIns="92878" bIns="46439">
            <a:spAutoFit/>
          </a:bodyPr>
          <a:lstStyle/>
          <a:p>
            <a:pPr marL="406345" indent="-406345"/>
            <a:r>
              <a:rPr lang="es-ES" sz="4600" b="1" dirty="0" smtClean="0">
                <a:solidFill>
                  <a:schemeClr val="accent2"/>
                </a:solidFill>
                <a:latin typeface="+mn-lt"/>
                <a:cs typeface="Arial" pitchFamily="34" charset="0"/>
              </a:rPr>
              <a:t>Líneas de trabajo (autodiagnóstico)     </a:t>
            </a:r>
            <a:endParaRPr lang="es-ES" sz="4600" b="1" dirty="0">
              <a:solidFill>
                <a:schemeClr val="accent2"/>
              </a:solidFill>
              <a:latin typeface="+mn-lt"/>
              <a:cs typeface="Arial" pitchFamily="34" charset="0"/>
            </a:endParaRPr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3169048810"/>
              </p:ext>
            </p:extLst>
          </p:nvPr>
        </p:nvGraphicFramePr>
        <p:xfrm>
          <a:off x="525736" y="2212504"/>
          <a:ext cx="12313368" cy="6840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75635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02E4A1-8052-46EA-B81B-790AC87EB658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2" name="1 Rectángulo"/>
          <p:cNvSpPr/>
          <p:nvPr/>
        </p:nvSpPr>
        <p:spPr>
          <a:xfrm>
            <a:off x="1893888" y="1132384"/>
            <a:ext cx="97536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4600" b="1" dirty="0">
                <a:solidFill>
                  <a:schemeClr val="accent2"/>
                </a:solidFill>
                <a:latin typeface="+mn-lt"/>
                <a:cs typeface="Arial" pitchFamily="34" charset="0"/>
              </a:rPr>
              <a:t>Actividades realizadas </a:t>
            </a:r>
            <a:r>
              <a:rPr lang="es-ES" sz="4600" b="1" dirty="0" smtClean="0">
                <a:solidFill>
                  <a:schemeClr val="accent2"/>
                </a:solidFill>
                <a:latin typeface="+mn-lt"/>
                <a:cs typeface="Arial" pitchFamily="34" charset="0"/>
              </a:rPr>
              <a:t>en 2013 </a:t>
            </a:r>
            <a:endParaRPr lang="es-ES" sz="4600" b="1" dirty="0">
              <a:solidFill>
                <a:schemeClr val="accent2"/>
              </a:solidFill>
              <a:latin typeface="+mn-lt"/>
              <a:cs typeface="Arial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61975" y="2009775"/>
            <a:ext cx="11776075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46" tIns="65023" rIns="130046" bIns="65023" anchor="ctr"/>
          <a:lstStyle/>
          <a:p>
            <a:pPr algn="ctr">
              <a:defRPr/>
            </a:pP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endParaRPr lang="en-GB" sz="2800" b="1">
              <a:solidFill>
                <a:srgbClr val="FEA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小塚ゴシック Pr6N EL" charset="0"/>
              <a:cs typeface="Times New Roman" pitchFamily="18" charset="0"/>
              <a:sym typeface="Gill Sans" charset="0"/>
            </a:endParaRP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 bwMode="auto">
          <a:xfrm>
            <a:off x="158254" y="2212504"/>
            <a:ext cx="12688292" cy="784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26987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hangingPunct="1">
              <a:spcBef>
                <a:spcPts val="600"/>
              </a:spcBef>
              <a:spcAft>
                <a:spcPts val="60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s-ES" sz="3600" dirty="0">
                <a:solidFill>
                  <a:srgbClr val="002776"/>
                </a:solidFill>
                <a:cs typeface="Arial" panose="020B0604020202020204" pitchFamily="34" charset="0"/>
              </a:rPr>
              <a:t> </a:t>
            </a:r>
            <a:r>
              <a:rPr lang="es-ES" sz="4000" dirty="0">
                <a:solidFill>
                  <a:srgbClr val="002776"/>
                </a:solidFill>
                <a:cs typeface="Arial" panose="020B0604020202020204" pitchFamily="34" charset="0"/>
              </a:rPr>
              <a:t>Asistencia técnica de apoyo a la planificación estratégica del PNEF</a:t>
            </a:r>
            <a:r>
              <a:rPr lang="es-ES" sz="4000" dirty="0" smtClean="0">
                <a:solidFill>
                  <a:srgbClr val="002776"/>
                </a:solidFill>
                <a:cs typeface="Arial" panose="020B0604020202020204" pitchFamily="34" charset="0"/>
              </a:rPr>
              <a:t>. (Abril, Brasilia); </a:t>
            </a:r>
            <a:endParaRPr lang="es-ES" sz="4000" dirty="0">
              <a:solidFill>
                <a:srgbClr val="002776"/>
              </a:solidFill>
              <a:cs typeface="Arial" panose="020B0604020202020204" pitchFamily="34" charset="0"/>
            </a:endParaRP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s-ES" sz="4000" dirty="0">
                <a:solidFill>
                  <a:srgbClr val="002776"/>
                </a:solidFill>
                <a:cs typeface="Arial" panose="020B0604020202020204" pitchFamily="34" charset="0"/>
              </a:rPr>
              <a:t>Visita de </a:t>
            </a:r>
            <a:r>
              <a:rPr lang="es-ES" sz="4000" dirty="0">
                <a:solidFill>
                  <a:srgbClr val="002776"/>
                </a:solidFill>
                <a:cs typeface="Arial" panose="020B0604020202020204" pitchFamily="34" charset="0"/>
              </a:rPr>
              <a:t>intercambio para conocer experiencias de educación fiscal de </a:t>
            </a:r>
            <a:r>
              <a:rPr lang="es-ES" sz="4000" dirty="0" smtClean="0">
                <a:solidFill>
                  <a:srgbClr val="002776"/>
                </a:solidFill>
                <a:cs typeface="Arial" panose="020B0604020202020204" pitchFamily="34" charset="0"/>
              </a:rPr>
              <a:t>Brasil (May</a:t>
            </a:r>
            <a:r>
              <a:rPr lang="es-ES" sz="4000" dirty="0">
                <a:solidFill>
                  <a:srgbClr val="002776"/>
                </a:solidFill>
                <a:cs typeface="Arial" panose="020B0604020202020204" pitchFamily="34" charset="0"/>
              </a:rPr>
              <a:t>o</a:t>
            </a:r>
            <a:r>
              <a:rPr lang="es-ES" sz="4000" dirty="0" smtClean="0">
                <a:solidFill>
                  <a:srgbClr val="002776"/>
                </a:solidFill>
                <a:cs typeface="Arial" panose="020B0604020202020204" pitchFamily="34" charset="0"/>
              </a:rPr>
              <a:t>, Brasilia); </a:t>
            </a:r>
            <a:endParaRPr lang="es-ES" sz="4000" dirty="0">
              <a:solidFill>
                <a:srgbClr val="002776"/>
              </a:solidFill>
              <a:cs typeface="Arial" panose="020B0604020202020204" pitchFamily="34" charset="0"/>
            </a:endParaRP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s-ES" sz="4000" dirty="0">
                <a:solidFill>
                  <a:srgbClr val="002776"/>
                </a:solidFill>
                <a:cs typeface="Arial" panose="020B0604020202020204" pitchFamily="34" charset="0"/>
              </a:rPr>
              <a:t>Visita de intercambio para conocer el programa de educación fiscal de El </a:t>
            </a:r>
            <a:r>
              <a:rPr lang="es-ES" sz="4000" dirty="0" smtClean="0">
                <a:solidFill>
                  <a:srgbClr val="002776"/>
                </a:solidFill>
                <a:cs typeface="Arial" panose="020B0604020202020204" pitchFamily="34" charset="0"/>
              </a:rPr>
              <a:t>Salvador (julio, El Salvador);</a:t>
            </a:r>
            <a:endParaRPr lang="es-ES" sz="4000" dirty="0">
              <a:solidFill>
                <a:srgbClr val="002776"/>
              </a:solidFill>
              <a:cs typeface="Arial" panose="020B0604020202020204" pitchFamily="34" charset="0"/>
            </a:endParaRP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s-ES" sz="4000" dirty="0">
                <a:solidFill>
                  <a:srgbClr val="002776"/>
                </a:solidFill>
                <a:cs typeface="Arial" panose="020B0604020202020204" pitchFamily="34" charset="0"/>
              </a:rPr>
              <a:t>Taller para la creación </a:t>
            </a:r>
            <a:r>
              <a:rPr lang="es-ES" sz="4000" dirty="0" smtClean="0">
                <a:solidFill>
                  <a:srgbClr val="002776"/>
                </a:solidFill>
                <a:cs typeface="Arial" panose="020B0604020202020204" pitchFamily="34" charset="0"/>
              </a:rPr>
              <a:t>de los NAF en Costa Rica, El Salvador y Guatemala (La Antigua, agosto); </a:t>
            </a:r>
            <a:endParaRPr lang="es-ES" sz="4000" dirty="0">
              <a:solidFill>
                <a:srgbClr val="002776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4142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02E4A1-8052-46EA-B81B-790AC87EB658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2" name="1 Rectángulo"/>
          <p:cNvSpPr/>
          <p:nvPr/>
        </p:nvSpPr>
        <p:spPr>
          <a:xfrm>
            <a:off x="959643" y="1108191"/>
            <a:ext cx="1108551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4600" b="1" dirty="0">
                <a:solidFill>
                  <a:schemeClr val="accent2"/>
                </a:solidFill>
                <a:latin typeface="+mn-lt"/>
                <a:cs typeface="Arial" pitchFamily="34" charset="0"/>
              </a:rPr>
              <a:t>Actividades realizadas </a:t>
            </a:r>
            <a:r>
              <a:rPr lang="es-ES" sz="4600" b="1" dirty="0" smtClean="0">
                <a:solidFill>
                  <a:schemeClr val="accent2"/>
                </a:solidFill>
                <a:latin typeface="+mn-lt"/>
                <a:cs typeface="Arial" pitchFamily="34" charset="0"/>
              </a:rPr>
              <a:t>en </a:t>
            </a:r>
            <a:r>
              <a:rPr lang="es-ES" sz="4600" b="1" dirty="0" smtClean="0">
                <a:solidFill>
                  <a:schemeClr val="accent2"/>
                </a:solidFill>
                <a:latin typeface="+mn-lt"/>
                <a:cs typeface="Arial" pitchFamily="34" charset="0"/>
              </a:rPr>
              <a:t>2013 Cont.) </a:t>
            </a:r>
            <a:endParaRPr lang="es-ES" sz="4600" b="1" dirty="0">
              <a:solidFill>
                <a:schemeClr val="accent2"/>
              </a:solidFill>
              <a:latin typeface="+mn-lt"/>
              <a:cs typeface="Arial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61975" y="2009775"/>
            <a:ext cx="11776075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46" tIns="65023" rIns="130046" bIns="65023" anchor="ctr"/>
          <a:lstStyle/>
          <a:p>
            <a:pPr algn="ctr">
              <a:defRPr/>
            </a:pP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endParaRPr lang="en-GB" sz="2800" b="1">
              <a:solidFill>
                <a:srgbClr val="FEA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小塚ゴシック Pr6N EL" charset="0"/>
              <a:cs typeface="Times New Roman" pitchFamily="18" charset="0"/>
              <a:sym typeface="Gill Sans" charset="0"/>
            </a:endParaRP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 bwMode="auto">
          <a:xfrm>
            <a:off x="158254" y="2212504"/>
            <a:ext cx="12688292" cy="784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26987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hangingPunct="1">
              <a:spcBef>
                <a:spcPts val="600"/>
              </a:spcBef>
              <a:spcAft>
                <a:spcPts val="60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s-ES" sz="4000" dirty="0" smtClean="0">
                <a:solidFill>
                  <a:srgbClr val="002776"/>
                </a:solidFill>
                <a:cs typeface="Arial" panose="020B0604020202020204" pitchFamily="34" charset="0"/>
              </a:rPr>
              <a:t>Asistencia </a:t>
            </a:r>
            <a:r>
              <a:rPr lang="es-ES" sz="4000" dirty="0">
                <a:solidFill>
                  <a:srgbClr val="002776"/>
                </a:solidFill>
                <a:cs typeface="Arial" panose="020B0604020202020204" pitchFamily="34" charset="0"/>
              </a:rPr>
              <a:t>técnica para la creación de multimedia para el Plan </a:t>
            </a:r>
            <a:r>
              <a:rPr lang="es-ES" sz="4000" dirty="0" smtClean="0">
                <a:solidFill>
                  <a:srgbClr val="002776"/>
                </a:solidFill>
                <a:cs typeface="Arial" panose="020B0604020202020204" pitchFamily="34" charset="0"/>
              </a:rPr>
              <a:t>Ceibal (Montevideo, octubre); </a:t>
            </a:r>
            <a:endParaRPr lang="es-ES" sz="4000" dirty="0">
              <a:solidFill>
                <a:srgbClr val="002776"/>
              </a:solidFill>
              <a:cs typeface="Arial" panose="020B0604020202020204" pitchFamily="34" charset="0"/>
            </a:endParaRP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s-ES" sz="4000" dirty="0">
                <a:solidFill>
                  <a:srgbClr val="002776"/>
                </a:solidFill>
                <a:cs typeface="Arial" panose="020B0604020202020204" pitchFamily="34" charset="0"/>
              </a:rPr>
              <a:t>C</a:t>
            </a:r>
            <a:r>
              <a:rPr lang="es-ES" sz="4000" dirty="0">
                <a:solidFill>
                  <a:srgbClr val="002776"/>
                </a:solidFill>
                <a:cs typeface="Arial" panose="020B0604020202020204" pitchFamily="34" charset="0"/>
              </a:rPr>
              <a:t>apacitación sobre iniciativas de educación no formal y educación </a:t>
            </a:r>
            <a:r>
              <a:rPr lang="es-ES" sz="4000" dirty="0" smtClean="0">
                <a:solidFill>
                  <a:srgbClr val="002776"/>
                </a:solidFill>
                <a:cs typeface="Arial" panose="020B0604020202020204" pitchFamily="34" charset="0"/>
              </a:rPr>
              <a:t>interna (Lima, noviembre);</a:t>
            </a:r>
            <a:endParaRPr lang="es-ES" sz="4000" dirty="0">
              <a:solidFill>
                <a:srgbClr val="002776"/>
              </a:solidFill>
              <a:cs typeface="Arial" panose="020B0604020202020204" pitchFamily="34" charset="0"/>
            </a:endParaRP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s-ES" sz="4000" dirty="0" smtClean="0">
                <a:solidFill>
                  <a:srgbClr val="002776"/>
                </a:solidFill>
                <a:cs typeface="Arial" panose="020B0604020202020204" pitchFamily="34" charset="0"/>
              </a:rPr>
              <a:t>Asistencia técnica regionalización </a:t>
            </a:r>
            <a:r>
              <a:rPr lang="es-ES" sz="4000" dirty="0">
                <a:solidFill>
                  <a:srgbClr val="002776"/>
                </a:solidFill>
                <a:cs typeface="Arial" panose="020B0604020202020204" pitchFamily="34" charset="0"/>
              </a:rPr>
              <a:t>de experiencias </a:t>
            </a:r>
            <a:r>
              <a:rPr lang="es-ES" sz="4000" dirty="0" smtClean="0">
                <a:solidFill>
                  <a:srgbClr val="002776"/>
                </a:solidFill>
                <a:cs typeface="Arial" panose="020B0604020202020204" pitchFamily="34" charset="0"/>
              </a:rPr>
              <a:t>multimedia (Online noviembre- diciembre); </a:t>
            </a: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s-ES" sz="4000" dirty="0" smtClean="0">
                <a:solidFill>
                  <a:srgbClr val="002776"/>
                </a:solidFill>
                <a:cs typeface="Arial" panose="020B0604020202020204" pitchFamily="34" charset="0"/>
              </a:rPr>
              <a:t>Taller </a:t>
            </a:r>
            <a:r>
              <a:rPr lang="es-ES" sz="4000" dirty="0">
                <a:solidFill>
                  <a:srgbClr val="002776"/>
                </a:solidFill>
                <a:cs typeface="Arial" panose="020B0604020202020204" pitchFamily="34" charset="0"/>
              </a:rPr>
              <a:t>regional </a:t>
            </a:r>
            <a:r>
              <a:rPr lang="es-ES" sz="4000" dirty="0" smtClean="0">
                <a:solidFill>
                  <a:srgbClr val="002776"/>
                </a:solidFill>
                <a:cs typeface="Arial" panose="020B0604020202020204" pitchFamily="34" charset="0"/>
              </a:rPr>
              <a:t>educación superior (Porto Alegre, noviembre); </a:t>
            </a:r>
            <a:endParaRPr lang="es-ES" sz="4000" dirty="0">
              <a:solidFill>
                <a:srgbClr val="002776"/>
              </a:solidFill>
              <a:cs typeface="Arial" panose="020B0604020202020204" pitchFamily="34" charset="0"/>
            </a:endParaRP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s-ES" sz="4000" dirty="0" smtClean="0">
                <a:solidFill>
                  <a:srgbClr val="002776"/>
                </a:solidFill>
                <a:cs typeface="Arial" panose="020B0604020202020204" pitchFamily="34" charset="0"/>
              </a:rPr>
              <a:t>Asistencia </a:t>
            </a:r>
            <a:r>
              <a:rPr lang="es-ES" sz="4000" dirty="0">
                <a:solidFill>
                  <a:srgbClr val="002776"/>
                </a:solidFill>
                <a:cs typeface="Arial" panose="020B0604020202020204" pitchFamily="34" charset="0"/>
              </a:rPr>
              <a:t>técnica Planificación Estratégica Paraguay </a:t>
            </a:r>
            <a:r>
              <a:rPr lang="es-ES" sz="4000" dirty="0" smtClean="0">
                <a:solidFill>
                  <a:srgbClr val="002776"/>
                </a:solidFill>
                <a:cs typeface="Arial" panose="020B0604020202020204" pitchFamily="34" charset="0"/>
              </a:rPr>
              <a:t>(Paraguay, diciembre)</a:t>
            </a:r>
            <a:endParaRPr lang="es-ES" sz="4000" dirty="0">
              <a:solidFill>
                <a:srgbClr val="002776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367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Diapo contenido">
  <a:themeElements>
    <a:clrScheme name="Diapo conteni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apo contenido">
      <a:majorFont>
        <a:latin typeface="Gill Sans"/>
        <a:ea typeface="小塚ゴシック Pr6N EL"/>
        <a:cs typeface="小塚ゴシック Pr6N EL"/>
      </a:majorFont>
      <a:minorFont>
        <a:latin typeface="Gill Sans MT"/>
        <a:ea typeface="小塚ゴシック Pr6N EL"/>
        <a:cs typeface="小塚ゴシック Pr6N E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小塚ゴシック Pr6N EL" charset="0"/>
            <a:cs typeface="小塚ゴシック Pr6N EL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小塚ゴシック Pr6N EL" charset="0"/>
            <a:cs typeface="小塚ゴシック Pr6N EL" charset="0"/>
            <a:sym typeface="Gill Sans" charset="0"/>
          </a:defRPr>
        </a:defPPr>
      </a:lstStyle>
    </a:lnDef>
  </a:objectDefaults>
  <a:extraClrSchemeLst>
    <a:extraClrScheme>
      <a:clrScheme name="Diapo conteni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5397</TotalTime>
  <Pages>0</Pages>
  <Words>745</Words>
  <Characters>0</Characters>
  <Application>Microsoft Office PowerPoint</Application>
  <PresentationFormat>Personalizado</PresentationFormat>
  <Lines>0</Lines>
  <Paragraphs>171</Paragraphs>
  <Slides>31</Slides>
  <Notes>31</Notes>
  <HiddenSlides>0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41" baseType="lpstr">
      <vt:lpstr>ＭＳ Ｐゴシック</vt:lpstr>
      <vt:lpstr>Arial</vt:lpstr>
      <vt:lpstr>Calibri</vt:lpstr>
      <vt:lpstr>Gill Sans</vt:lpstr>
      <vt:lpstr>Gill Sans MT</vt:lpstr>
      <vt:lpstr>Times New Roman</vt:lpstr>
      <vt:lpstr>Wingdings 2</vt:lpstr>
      <vt:lpstr>小塚ゴシック Pr6N EL</vt:lpstr>
      <vt:lpstr>Diapo contenido</vt:lpstr>
      <vt:lpstr>Imagen de mapa de bits</vt:lpstr>
      <vt:lpstr>Presentación de PowerPoint</vt:lpstr>
      <vt:lpstr>Presentación de PowerPoint</vt:lpstr>
      <vt:lpstr>Cambio de estrategia Ministerios de Hacienda   </vt:lpstr>
      <vt:lpstr>Cambio de estrategia Ministerios de Hacienda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Gracias por su atención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Titulo de la presentación -Subtítulo de la presentación-</dc:title>
  <dc:creator>Maria Eugenia Cebrian</dc:creator>
  <cp:lastModifiedBy>Euro Social</cp:lastModifiedBy>
  <cp:revision>138</cp:revision>
  <cp:lastPrinted>2013-06-21T11:43:07Z</cp:lastPrinted>
  <dcterms:modified xsi:type="dcterms:W3CDTF">2013-11-20T09:10:52Z</dcterms:modified>
</cp:coreProperties>
</file>